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3" autoAdjust="0"/>
  </p:normalViewPr>
  <p:slideViewPr>
    <p:cSldViewPr snapToGrid="0">
      <p:cViewPr varScale="1">
        <p:scale>
          <a:sx n="60" d="100"/>
          <a:sy n="60" d="100"/>
        </p:scale>
        <p:origin x="42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/>
              <a:t>PRZYCHODY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 KWOTY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CC3-473A-8038-FDB1F8D69A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CC3-473A-8038-FDB1F8D69A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CC3-473A-8038-FDB1F8D69AB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CC3-473A-8038-FDB1F8D69AB5}"/>
                </c:ext>
              </c:extLst>
            </c:dLbl>
            <c:dLbl>
              <c:idx val="1"/>
              <c:layout>
                <c:manualLayout>
                  <c:x val="0"/>
                  <c:y val="-3.6240077673615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C3-473A-8038-FDB1F8D69AB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CC3-473A-8038-FDB1F8D69A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Dotacja podmiotowa z budżetu gminy 72,17%</c:v>
                </c:pt>
                <c:pt idx="1">
                  <c:v>Pozostałe przychody - dotacja celowa 6,41%</c:v>
                </c:pt>
                <c:pt idx="2">
                  <c:v>Pozostałe przychody - dochody własne 21,42%</c:v>
                </c:pt>
              </c:strCache>
            </c:strRef>
          </c:cat>
          <c:val>
            <c:numRef>
              <c:f>Arkusz1!$B$2:$B$4</c:f>
              <c:numCache>
                <c:formatCode>_("zł"* #,##0.00_);_("zł"* \(#,##0.00\);_("zł"* "-"??_);_(@_)</c:formatCode>
                <c:ptCount val="3"/>
                <c:pt idx="0">
                  <c:v>2500000</c:v>
                </c:pt>
                <c:pt idx="1">
                  <c:v>222000</c:v>
                </c:pt>
                <c:pt idx="2">
                  <c:v>742009.04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C3-473A-8038-FDB1F8D69AB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l-PL" sz="2800">
                <a:latin typeface="Century Gothic" panose="020B0502020202020204" pitchFamily="34" charset="0"/>
              </a:rPr>
              <a:t>WYDATKI</a:t>
            </a:r>
            <a:endParaRPr lang="en-US" sz="280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4036944444444445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882108486439191E-2"/>
          <c:y val="0.19134806065908433"/>
          <c:w val="0.45543788276465441"/>
          <c:h val="0.7590631379410907"/>
        </c:manualLayout>
      </c:layout>
      <c:pieChart>
        <c:varyColors val="1"/>
        <c:ser>
          <c:idx val="0"/>
          <c:order val="0"/>
          <c:tx>
            <c:strRef>
              <c:f>Arkusz1!$W$2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6E-4011-B037-F7D0BB9D8F6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6E-4011-B037-F7D0BB9D8F64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6E-4011-B037-F7D0BB9D8F64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6E-4011-B037-F7D0BB9D8F64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6E-4011-B037-F7D0BB9D8F64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6E-4011-B037-F7D0BB9D8F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Arkusz1!$V$3:$V$8</c:f>
              <c:strCache>
                <c:ptCount val="6"/>
                <c:pt idx="0">
                  <c:v>I. WYDATKI PŁACOWE</c:v>
                </c:pt>
                <c:pt idx="1">
                  <c:v>II. INNE WYDATKI - imprezy</c:v>
                </c:pt>
                <c:pt idx="2">
                  <c:v>II. INNE WYDATKI - imprezy z dotacji celowej</c:v>
                </c:pt>
                <c:pt idx="3">
                  <c:v>II. INNE WYDATKI - Zespoły</c:v>
                </c:pt>
                <c:pt idx="4">
                  <c:v>II. INNE WYDATKI - Pracownie</c:v>
                </c:pt>
                <c:pt idx="5">
                  <c:v>III. WYDATKI ADMINISTRACYJNE</c:v>
                </c:pt>
              </c:strCache>
            </c:strRef>
          </c:cat>
          <c:val>
            <c:numRef>
              <c:f>Arkusz1!$W$3:$W$8</c:f>
              <c:numCache>
                <c:formatCode>0.00%</c:formatCode>
                <c:ptCount val="6"/>
                <c:pt idx="0">
                  <c:v>0.39045113232856415</c:v>
                </c:pt>
                <c:pt idx="1">
                  <c:v>0.1949072596113243</c:v>
                </c:pt>
                <c:pt idx="2">
                  <c:v>6.3828356876901957E-2</c:v>
                </c:pt>
                <c:pt idx="3">
                  <c:v>5.5546449312748866E-2</c:v>
                </c:pt>
                <c:pt idx="4">
                  <c:v>4.9955283635765783E-2</c:v>
                </c:pt>
                <c:pt idx="5">
                  <c:v>0.24531151823469494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6E-4011-B037-F7D0BB9D8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53362970253718289"/>
          <c:y val="0.21589785651793525"/>
          <c:w val="0.4497036307961505"/>
          <c:h val="0.70070428696412945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1105469" y="2569192"/>
            <a:ext cx="56911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Centrum Kultury i Sportu</a:t>
            </a:r>
          </a:p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w Murowanej Goślinie</a:t>
            </a: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>
                <a:latin typeface="Century Gothic" panose="020B0502020202020204" pitchFamily="34" charset="0"/>
              </a:rPr>
              <a:t>wykonanie budżetu za 2024 rok</a:t>
            </a:r>
            <a:endParaRPr lang="pl-PL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330293F-F72C-0308-ABA7-5686F226925C}"/>
              </a:ext>
            </a:extLst>
          </p:cNvPr>
          <p:cNvSpPr txBox="1"/>
          <p:nvPr/>
        </p:nvSpPr>
        <p:spPr>
          <a:xfrm>
            <a:off x="743159" y="5380795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Dyrektor: Sławomir </a:t>
            </a:r>
            <a:r>
              <a:rPr lang="pl-PL" sz="1200" dirty="0" err="1">
                <a:latin typeface="Century Gothic" panose="020B0502020202020204" pitchFamily="34" charset="0"/>
              </a:rPr>
              <a:t>Heinrychowski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498A7A0-D695-4985-91F2-56E7B5BCE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67" y="4446757"/>
            <a:ext cx="1160311" cy="144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3F7C3D-7802-CBCE-6BCE-A96B823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2" y="0"/>
            <a:ext cx="408432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8230C7A-D9F6-4BA9-A072-5E72CB21DD86}"/>
              </a:ext>
            </a:extLst>
          </p:cNvPr>
          <p:cNvSpPr txBox="1"/>
          <p:nvPr/>
        </p:nvSpPr>
        <p:spPr>
          <a:xfrm>
            <a:off x="672909" y="-699826"/>
            <a:ext cx="461665" cy="45092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281C742-B994-4A9E-9781-399D786627D7}"/>
              </a:ext>
            </a:extLst>
          </p:cNvPr>
          <p:cNvSpPr txBox="1">
            <a:spLocks/>
          </p:cNvSpPr>
          <p:nvPr/>
        </p:nvSpPr>
        <p:spPr>
          <a:xfrm>
            <a:off x="1669926" y="56842"/>
            <a:ext cx="9654432" cy="762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spc="100" dirty="0">
                <a:solidFill>
                  <a:schemeClr val="accent1">
                    <a:lumMod val="75000"/>
                  </a:schemeClr>
                </a:solidFill>
              </a:rPr>
              <a:t>IMPREZY</a:t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000" u="sng" dirty="0">
                <a:solidFill>
                  <a:schemeClr val="accent1">
                    <a:lumMod val="75000"/>
                  </a:schemeClr>
                </a:solidFill>
              </a:rPr>
              <a:t>ponad 80 wydarzeń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, w których uczestniczyło około 34 tysięcy osób, w tym: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7EBB654-1A8C-4EDB-A47D-CECD8D36F25B}"/>
              </a:ext>
            </a:extLst>
          </p:cNvPr>
          <p:cNvSpPr txBox="1"/>
          <p:nvPr/>
        </p:nvSpPr>
        <p:spPr>
          <a:xfrm>
            <a:off x="1669926" y="691492"/>
            <a:ext cx="484094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Koncert Noworoczny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Koncert kolęd Canzona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Koncert "Kolędujmy małemu"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Wielka Orkiestra Świątecznej Pomocy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Artystyczne ferie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Koncert kolęd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Koncert z okazji Dnia Kobiet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Mistrzostwa Gminy w szachach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Pokazy taneczne z okazji MDT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Konkurs Recytatorski Wiosenne Przebudzenie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Majówka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Obchody Święta Konstytucji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Festiwal Piosenki Przedszkolaków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Festyn z okazji Dnia Dziecka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Kino letnie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Letnie warsztaty artystyczne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Piknik Ekologiczny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Biesiada Goślińska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Konkurs  recytatorski Jesień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Konkurs kolęd i pastorałek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Halloween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Wystawy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Jubileusz Canzony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Mikołajki dla dzieci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Wystawa prac z pracowni ceramiki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MFCH im.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s. E. Szymańskiego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Jarmark św. Jakuba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Musica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acra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usica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rofana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53A7C6F-8332-4491-97FC-D67DABD05FE6}"/>
              </a:ext>
            </a:extLst>
          </p:cNvPr>
          <p:cNvSpPr txBox="1"/>
          <p:nvPr/>
        </p:nvSpPr>
        <p:spPr>
          <a:xfrm>
            <a:off x="7046219" y="583770"/>
            <a:ext cx="60960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Mur off rock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Murowana Dycha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Jarmark Bożonarodzeniowy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Wianki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Spotkania z seniorami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Przegląd chórów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Dożynki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Wystawa Uczeń i mistrz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Jubileusz Orkiestry Dętej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Koncert </a:t>
            </a: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Dukszewicza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Koncert pasyjny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Biesiada Śląska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Maraton Tańca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Spacer historyczny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Spotkanie autorskie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Spektakle teatralne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Koncert BACIARY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Koncert Patrycji Markowskiej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Koncert </a:t>
            </a: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Una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Canto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Marszobieg Przestępny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Zajęcia gimnastyczno-korekcyjne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Rowerowa Stolica Polski 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Rajd rowerowy 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Rajd rowerowy Rakownia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Duocykl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Turniej Tenisa Stołowego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Aktywne Lato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Warsztaty sportowe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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Nocny rajd rowerowy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27CD5EB-5E93-49AF-8F23-B088A5303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191" y="4945631"/>
            <a:ext cx="134733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9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3F7C3D-7802-CBCE-6BCE-A96B823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2" y="0"/>
            <a:ext cx="408432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8230C7A-D9F6-4BA9-A072-5E72CB21DD86}"/>
              </a:ext>
            </a:extLst>
          </p:cNvPr>
          <p:cNvSpPr txBox="1"/>
          <p:nvPr/>
        </p:nvSpPr>
        <p:spPr>
          <a:xfrm>
            <a:off x="672909" y="-699826"/>
            <a:ext cx="461665" cy="45092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281C742-B994-4A9E-9781-399D786627D7}"/>
              </a:ext>
            </a:extLst>
          </p:cNvPr>
          <p:cNvSpPr txBox="1">
            <a:spLocks/>
          </p:cNvSpPr>
          <p:nvPr/>
        </p:nvSpPr>
        <p:spPr>
          <a:xfrm>
            <a:off x="1811426" y="949679"/>
            <a:ext cx="9654432" cy="55855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200" dirty="0"/>
              <a:t>W związku ze zmianami w zakresie działania jednostki w Centrum Kultury i Sportu zostali zatrudnieni nowi pracownicy. </a:t>
            </a:r>
          </a:p>
          <a:p>
            <a:endParaRPr lang="pl-PL" sz="2200" dirty="0"/>
          </a:p>
          <a:p>
            <a:r>
              <a:rPr lang="pl-PL" sz="2200" dirty="0"/>
              <a:t>Oferta CKiS została poszerzona o zajęcia i imprezy sportowe, turystyczne i rekreacyjne. Są to m.in.: imprezy biegowe, pikniki, rajdy, turnieje, treningi, warsztaty sportowe. </a:t>
            </a:r>
          </a:p>
          <a:p>
            <a:endParaRPr lang="pl-PL" sz="2200" dirty="0"/>
          </a:p>
          <a:p>
            <a:r>
              <a:rPr lang="pl-PL" sz="2200" dirty="0"/>
              <a:t>Podobnie jak w ubiegłych latach hala widowiskowo-sportowa była wynajmowana na zajęcia wychowania fizycznego Szkole Podstawowej nr 1, a także w godzinach popołudniowych klubom sportowym, szkółkom piłkarskim i osobom prywatnym. </a:t>
            </a:r>
          </a:p>
          <a:p>
            <a:endParaRPr lang="pl-PL" sz="2200" dirty="0"/>
          </a:p>
          <a:p>
            <a:r>
              <a:rPr lang="pl-PL" sz="2200" dirty="0"/>
              <a:t>Główne dyscypliny uprawiane w hali widowiskowo- sportowej to: piłka nożna, piłka siatkowa, piłka koszykowa oraz tenis stołowy.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B946492-E8B3-4B63-AA6B-E9D0F314D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933" y="5067000"/>
            <a:ext cx="134733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3F7C3D-7802-CBCE-6BCE-A96B823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2" y="0"/>
            <a:ext cx="408432" cy="6858000"/>
          </a:xfrm>
          <a:prstGeom prst="rect">
            <a:avLst/>
          </a:prstGeom>
        </p:spPr>
      </p:pic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8F26CA59-79E7-409B-8B12-DC53152C8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263972"/>
              </p:ext>
            </p:extLst>
          </p:nvPr>
        </p:nvGraphicFramePr>
        <p:xfrm>
          <a:off x="2424113" y="284163"/>
          <a:ext cx="7343775" cy="628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390955" imgH="3762409" progId="Excel.Sheet.12">
                  <p:embed/>
                </p:oleObj>
              </mc:Choice>
              <mc:Fallback>
                <p:oleObj name="Worksheet" r:id="rId3" imgW="4390955" imgH="37624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4113" y="284163"/>
                        <a:ext cx="7343775" cy="628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78230C7A-D9F6-4BA9-A072-5E72CB21DD86}"/>
              </a:ext>
            </a:extLst>
          </p:cNvPr>
          <p:cNvSpPr txBox="1"/>
          <p:nvPr/>
        </p:nvSpPr>
        <p:spPr>
          <a:xfrm>
            <a:off x="672909" y="-699826"/>
            <a:ext cx="461665" cy="45092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B9577AF-D73F-445C-B69C-A4F5B43FF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2191" y="4891196"/>
            <a:ext cx="134733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3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3F7C3D-7802-CBCE-6BCE-A96B823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2" y="0"/>
            <a:ext cx="408432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8230C7A-D9F6-4BA9-A072-5E72CB21DD86}"/>
              </a:ext>
            </a:extLst>
          </p:cNvPr>
          <p:cNvSpPr txBox="1"/>
          <p:nvPr/>
        </p:nvSpPr>
        <p:spPr>
          <a:xfrm>
            <a:off x="672909" y="-699826"/>
            <a:ext cx="461665" cy="45092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99778BB6-5746-40DB-8280-9F218CA765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270165"/>
              </p:ext>
            </p:extLst>
          </p:nvPr>
        </p:nvGraphicFramePr>
        <p:xfrm>
          <a:off x="1438835" y="860612"/>
          <a:ext cx="9314330" cy="513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B568A59B-7E3C-4A41-A8D8-2A2595AD4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191" y="5013365"/>
            <a:ext cx="134733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6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3F7C3D-7802-CBCE-6BCE-A96B823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2" y="0"/>
            <a:ext cx="408432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8230C7A-D9F6-4BA9-A072-5E72CB21DD86}"/>
              </a:ext>
            </a:extLst>
          </p:cNvPr>
          <p:cNvSpPr txBox="1"/>
          <p:nvPr/>
        </p:nvSpPr>
        <p:spPr>
          <a:xfrm>
            <a:off x="672909" y="-699826"/>
            <a:ext cx="461665" cy="45092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9EDBDD0C-45FE-4DC2-AE90-E09B07E90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301378"/>
              </p:ext>
            </p:extLst>
          </p:nvPr>
        </p:nvGraphicFramePr>
        <p:xfrm>
          <a:off x="1277471" y="228600"/>
          <a:ext cx="9637059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E3CE466E-1DE4-4052-BAF0-A515C445A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5681" y="5072911"/>
            <a:ext cx="1246319" cy="15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0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3F7C3D-7802-CBCE-6BCE-A96B823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2" y="0"/>
            <a:ext cx="408432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8230C7A-D9F6-4BA9-A072-5E72CB21DD86}"/>
              </a:ext>
            </a:extLst>
          </p:cNvPr>
          <p:cNvSpPr txBox="1"/>
          <p:nvPr/>
        </p:nvSpPr>
        <p:spPr>
          <a:xfrm>
            <a:off x="672909" y="-699826"/>
            <a:ext cx="461665" cy="45092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22E6AA2-CDA8-4A47-8384-E7F4EF322984}"/>
              </a:ext>
            </a:extLst>
          </p:cNvPr>
          <p:cNvSpPr txBox="1"/>
          <p:nvPr/>
        </p:nvSpPr>
        <p:spPr>
          <a:xfrm>
            <a:off x="1397480" y="1183340"/>
            <a:ext cx="95925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 2024 roku Centrum Kultury i Sportu w Murowanej Goślinie otrzymało </a:t>
            </a:r>
            <a:r>
              <a:rPr lang="pl-PL" sz="24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dotację celową w kwocie 222 000,00 zł z Ośrodka Pomocy Społecznej w Murowanej Goślinie</a:t>
            </a:r>
            <a:r>
              <a:rPr lang="pl-PL" sz="2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na zadanie polegające na realizację Ramowego Programu Imprez mających przeciwdziałać nałogom, depresji i samotności.</a:t>
            </a:r>
          </a:p>
          <a:p>
            <a:pPr algn="just"/>
            <a:endParaRPr lang="pl-PL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l-PL" sz="2400" dirty="0">
                <a:latin typeface="+mj-lt"/>
              </a:rPr>
              <a:t>W ramach umowy Nr 313/OŚ/2024 zawartej w dniu </a:t>
            </a:r>
            <a:br>
              <a:rPr lang="pl-PL" sz="2400" dirty="0">
                <a:latin typeface="+mj-lt"/>
              </a:rPr>
            </a:br>
            <a:r>
              <a:rPr lang="pl-PL" sz="2400" dirty="0">
                <a:latin typeface="+mj-lt"/>
              </a:rPr>
              <a:t>23 kwietnia 2024 roku rozliczono dotację celową </a:t>
            </a:r>
            <a:br>
              <a:rPr lang="pl-PL" sz="2400" dirty="0">
                <a:latin typeface="+mj-lt"/>
              </a:rPr>
            </a:br>
            <a:r>
              <a:rPr lang="pl-PL" sz="2400" dirty="0">
                <a:latin typeface="+mj-lt"/>
              </a:rPr>
              <a:t>w kwocie 122.000 zł, natomiast w ramach umowy </a:t>
            </a:r>
            <a:br>
              <a:rPr lang="pl-PL" sz="2400" dirty="0">
                <a:latin typeface="+mj-lt"/>
              </a:rPr>
            </a:br>
            <a:r>
              <a:rPr lang="pl-PL" sz="2400" dirty="0">
                <a:latin typeface="+mj-lt"/>
              </a:rPr>
              <a:t>Nr 536/OŚ/2024 zawartej w dniu 24 października 2024 roku rozliczono kwotę 100 000,00 zł.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4925FFE-524F-492F-9822-9F01BCB48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267" y="4866334"/>
            <a:ext cx="134733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1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3F7C3D-7802-CBCE-6BCE-A96B823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2" y="0"/>
            <a:ext cx="408432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8230C7A-D9F6-4BA9-A072-5E72CB21DD86}"/>
              </a:ext>
            </a:extLst>
          </p:cNvPr>
          <p:cNvSpPr txBox="1"/>
          <p:nvPr/>
        </p:nvSpPr>
        <p:spPr>
          <a:xfrm>
            <a:off x="672909" y="-699826"/>
            <a:ext cx="461665" cy="45092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22E6AA2-CDA8-4A47-8384-E7F4EF322984}"/>
              </a:ext>
            </a:extLst>
          </p:cNvPr>
          <p:cNvSpPr txBox="1"/>
          <p:nvPr/>
        </p:nvSpPr>
        <p:spPr>
          <a:xfrm>
            <a:off x="1855694" y="475128"/>
            <a:ext cx="848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BAZA LOKALOWA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374BF1E-A41A-431A-90BB-ABBAE252AD40}"/>
              </a:ext>
            </a:extLst>
          </p:cNvPr>
          <p:cNvSpPr txBox="1"/>
          <p:nvPr/>
        </p:nvSpPr>
        <p:spPr>
          <a:xfrm>
            <a:off x="2478741" y="1003501"/>
            <a:ext cx="78575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2200" dirty="0">
                <a:latin typeface="+mj-lt"/>
              </a:rPr>
              <a:t>Hala widowiskowo-sportowa przy ul. </a:t>
            </a:r>
            <a:r>
              <a:rPr lang="pl-PL" sz="2200" dirty="0" err="1">
                <a:latin typeface="+mj-lt"/>
              </a:rPr>
              <a:t>Mściszewskiej</a:t>
            </a:r>
            <a:r>
              <a:rPr lang="pl-PL" sz="2200" dirty="0">
                <a:latin typeface="+mj-lt"/>
              </a:rPr>
              <a:t> 10 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2200" dirty="0">
                <a:latin typeface="+mj-lt"/>
              </a:rPr>
              <a:t>Klub Osiedlowy „Zielone Wzgórza”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2200" dirty="0">
                <a:latin typeface="+mj-lt"/>
              </a:rPr>
              <a:t>Pracownia Rzeźby i Ceramiki przy ul. Krętej 35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2200" dirty="0">
                <a:latin typeface="+mj-lt"/>
              </a:rPr>
              <a:t>Pałac przy ul. Kochanowskiego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Budynek socjalny na stadionie miejskim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Dwa pomieszczenia magazynowe</a:t>
            </a:r>
            <a:endParaRPr lang="pl-PL" sz="2200" dirty="0">
              <a:latin typeface="+mj-lt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D728A07-1A58-4567-8E90-8AC34D551F66}"/>
              </a:ext>
            </a:extLst>
          </p:cNvPr>
          <p:cNvSpPr txBox="1"/>
          <p:nvPr/>
        </p:nvSpPr>
        <p:spPr>
          <a:xfrm>
            <a:off x="1211461" y="3623648"/>
            <a:ext cx="103076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u="sng" dirty="0"/>
              <a:t>Ponadto wykorzystywano:</a:t>
            </a:r>
          </a:p>
          <a:p>
            <a:r>
              <a:rPr lang="pl-PL" sz="2200" dirty="0"/>
              <a:t>pomieszczenia Remizy OSP, aulę i pomieszczenia Szkoły Podstawowej nr 1 </a:t>
            </a:r>
          </a:p>
          <a:p>
            <a:r>
              <a:rPr lang="pl-PL" sz="2200" dirty="0"/>
              <a:t>oraz pomieszczenia w budynku biblioteki.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4ADEE95-B864-4E91-813D-ADD00E265819}"/>
              </a:ext>
            </a:extLst>
          </p:cNvPr>
          <p:cNvSpPr txBox="1"/>
          <p:nvPr/>
        </p:nvSpPr>
        <p:spPr>
          <a:xfrm>
            <a:off x="1187807" y="4913158"/>
            <a:ext cx="10139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/>
              <a:t>W  drugim półroczu 2024 r. CKiS zarządzało pomieszczeniami w SP nr 1 przy ul. </a:t>
            </a:r>
            <a:r>
              <a:rPr lang="pl-PL" sz="2200" dirty="0" err="1"/>
              <a:t>Mściszewskiej</a:t>
            </a:r>
            <a:r>
              <a:rPr lang="pl-PL" sz="2200" dirty="0"/>
              <a:t> 10, znajdującymi się na poddaszu szkoły </a:t>
            </a:r>
            <a:br>
              <a:rPr lang="pl-PL" sz="2200" dirty="0"/>
            </a:br>
            <a:r>
              <a:rPr lang="pl-PL" sz="2200" dirty="0"/>
              <a:t>w segmencie B.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3624240-E845-4803-A778-575E73AC9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963" y="5074024"/>
            <a:ext cx="134733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9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3F7C3D-7802-CBCE-6BCE-A96B823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2" y="0"/>
            <a:ext cx="408432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8230C7A-D9F6-4BA9-A072-5E72CB21DD86}"/>
              </a:ext>
            </a:extLst>
          </p:cNvPr>
          <p:cNvSpPr txBox="1"/>
          <p:nvPr/>
        </p:nvSpPr>
        <p:spPr>
          <a:xfrm>
            <a:off x="672909" y="-699826"/>
            <a:ext cx="461665" cy="45092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BBFAA2EB-F579-4A80-8512-A9C174A45C17}"/>
              </a:ext>
            </a:extLst>
          </p:cNvPr>
          <p:cNvSpPr txBox="1">
            <a:spLocks/>
          </p:cNvSpPr>
          <p:nvPr/>
        </p:nvSpPr>
        <p:spPr>
          <a:xfrm>
            <a:off x="1981200" y="404979"/>
            <a:ext cx="8229600" cy="5949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00B050"/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ZESPOŁY: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98DC1B1-ABC7-4986-8629-63666E9E991A}"/>
              </a:ext>
            </a:extLst>
          </p:cNvPr>
          <p:cNvSpPr txBox="1"/>
          <p:nvPr/>
        </p:nvSpPr>
        <p:spPr>
          <a:xfrm>
            <a:off x="2617694" y="1472025"/>
            <a:ext cx="4560223" cy="1551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dirty="0">
                <a:solidFill>
                  <a:srgbClr val="00B050"/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 </a:t>
            </a:r>
            <a:r>
              <a:rPr lang="pl-PL" sz="2200" dirty="0">
                <a:latin typeface="Century Gothic" panose="020B0502020202020204" pitchFamily="34" charset="0"/>
                <a:cs typeface="Lucida Sans Unicode" panose="020B0602030504020204" pitchFamily="34" charset="0"/>
              </a:rPr>
              <a:t>Chór Dziewczęcy „Canzona”</a:t>
            </a:r>
          </a:p>
          <a:p>
            <a:pPr marL="285750" indent="-285750">
              <a:lnSpc>
                <a:spcPct val="150000"/>
              </a:lnSpc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2200" dirty="0">
                <a:latin typeface="Century Gothic" panose="020B0502020202020204" pitchFamily="34" charset="0"/>
                <a:cs typeface="Lucida Sans Unicode" panose="020B0602030504020204" pitchFamily="34" charset="0"/>
              </a:rPr>
              <a:t> Żeński Chór „Canzona”</a:t>
            </a:r>
          </a:p>
          <a:p>
            <a:pPr marL="285750" indent="-285750">
              <a:lnSpc>
                <a:spcPct val="150000"/>
              </a:lnSpc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2200" dirty="0">
                <a:latin typeface="Century Gothic" panose="020B0502020202020204" pitchFamily="34" charset="0"/>
                <a:cs typeface="Lucida Sans Unicode" panose="020B0602030504020204" pitchFamily="34" charset="0"/>
              </a:rPr>
              <a:t> Chór Mieszany „</a:t>
            </a:r>
            <a:r>
              <a:rPr lang="pl-PL" sz="2200" dirty="0" err="1">
                <a:latin typeface="Century Gothic" panose="020B0502020202020204" pitchFamily="34" charset="0"/>
                <a:cs typeface="Lucida Sans Unicode" panose="020B0602030504020204" pitchFamily="34" charset="0"/>
              </a:rPr>
              <a:t>Vocantes</a:t>
            </a:r>
            <a:r>
              <a:rPr lang="pl-PL" sz="2200" dirty="0">
                <a:latin typeface="Century Gothic" panose="020B0502020202020204" pitchFamily="34" charset="0"/>
                <a:cs typeface="Lucida Sans Unicode" panose="020B0602030504020204" pitchFamily="34" charset="0"/>
              </a:rPr>
              <a:t>”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55F56D4-45CC-4736-B3E7-AB5EC4435A94}"/>
              </a:ext>
            </a:extLst>
          </p:cNvPr>
          <p:cNvSpPr txBox="1"/>
          <p:nvPr/>
        </p:nvSpPr>
        <p:spPr>
          <a:xfrm>
            <a:off x="1934404" y="3702424"/>
            <a:ext cx="5521704" cy="1551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SzPct val="20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pl-P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sz="2200" dirty="0">
                <a:latin typeface="Century Gothic" panose="020B0502020202020204" pitchFamily="34" charset="0"/>
                <a:cs typeface="Lucida Sans Unicode" panose="020B0602030504020204" pitchFamily="34" charset="0"/>
              </a:rPr>
              <a:t>Zespół śpiewaczy „Goślinianka”</a:t>
            </a:r>
          </a:p>
          <a:p>
            <a:pPr marL="285750" indent="-285750">
              <a:lnSpc>
                <a:spcPct val="150000"/>
              </a:lnSpc>
              <a:buSzPct val="20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pl-PL" sz="2200" dirty="0">
                <a:latin typeface="Century Gothic" panose="020B0502020202020204" pitchFamily="34" charset="0"/>
                <a:cs typeface="Lucida Sans Unicode" panose="020B0602030504020204" pitchFamily="34" charset="0"/>
              </a:rPr>
              <a:t> Zespół wokalny „Goślińskie Chabry”</a:t>
            </a:r>
          </a:p>
          <a:p>
            <a:pPr marL="285750" indent="-285750">
              <a:lnSpc>
                <a:spcPct val="150000"/>
              </a:lnSpc>
              <a:buSzPct val="20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pl-PL" sz="2200" dirty="0">
                <a:latin typeface="Century Gothic" panose="020B0502020202020204" pitchFamily="34" charset="0"/>
                <a:cs typeface="Lucida Sans Unicode" panose="020B0602030504020204" pitchFamily="34" charset="0"/>
              </a:rPr>
              <a:t> Zespół wokalny „</a:t>
            </a:r>
            <a:r>
              <a:rPr lang="pl-PL" sz="2200" dirty="0" err="1">
                <a:latin typeface="Century Gothic" panose="020B0502020202020204" pitchFamily="34" charset="0"/>
                <a:cs typeface="Lucida Sans Unicode" panose="020B0602030504020204" pitchFamily="34" charset="0"/>
              </a:rPr>
              <a:t>Una</a:t>
            </a:r>
            <a:r>
              <a:rPr lang="pl-PL" sz="2200" dirty="0">
                <a:latin typeface="Century Gothic" panose="020B0502020202020204" pitchFamily="34" charset="0"/>
                <a:cs typeface="Lucida Sans Unicode" panose="020B0602030504020204" pitchFamily="34" charset="0"/>
              </a:rPr>
              <a:t> Canto”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2F370BE-EAFD-4131-B8C2-C05162A14DF9}"/>
              </a:ext>
            </a:extLst>
          </p:cNvPr>
          <p:cNvSpPr txBox="1"/>
          <p:nvPr/>
        </p:nvSpPr>
        <p:spPr>
          <a:xfrm>
            <a:off x="7302473" y="1472025"/>
            <a:ext cx="3858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300000"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pl-PL" sz="2200" dirty="0">
                <a:solidFill>
                  <a:srgbClr val="00B050"/>
                </a:solidFill>
                <a:latin typeface="+mj-lt"/>
                <a:cs typeface="Lucida Sans Unicode" panose="020B0602030504020204" pitchFamily="34" charset="0"/>
              </a:rPr>
              <a:t> </a:t>
            </a:r>
            <a:r>
              <a:rPr lang="pl-PL" sz="2200" dirty="0">
                <a:latin typeface="+mj-lt"/>
                <a:cs typeface="Lucida Sans Unicode" panose="020B0602030504020204" pitchFamily="34" charset="0"/>
              </a:rPr>
              <a:t>Orkiestra dęta OSP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A5A2F69-440D-4106-AE53-A1FAB7A3E666}"/>
              </a:ext>
            </a:extLst>
          </p:cNvPr>
          <p:cNvSpPr txBox="1"/>
          <p:nvPr/>
        </p:nvSpPr>
        <p:spPr>
          <a:xfrm>
            <a:off x="7207624" y="3073115"/>
            <a:ext cx="4300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SzPct val="300000"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pl-PL" sz="2200" dirty="0">
                <a:latin typeface="Century Gothic" panose="020B0502020202020204" pitchFamily="34" charset="0"/>
                <a:cs typeface="Lucida Sans Unicode" panose="020B0602030504020204" pitchFamily="34" charset="0"/>
              </a:rPr>
              <a:t>Zespół teatralny HA!TEATR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27A2959-4A40-405F-AE90-218B6C0AA539}"/>
              </a:ext>
            </a:extLst>
          </p:cNvPr>
          <p:cNvSpPr txBox="1"/>
          <p:nvPr/>
        </p:nvSpPr>
        <p:spPr>
          <a:xfrm>
            <a:off x="6492387" y="5632540"/>
            <a:ext cx="39950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dirty="0">
                <a:solidFill>
                  <a:srgbClr val="00B050"/>
                </a:solidFill>
                <a:latin typeface="Century Gothic" panose="020B0502020202020204" pitchFamily="34" charset="0"/>
              </a:rPr>
              <a:t>Zespoły </a:t>
            </a:r>
            <a:r>
              <a:rPr lang="pl-PL" sz="2200" dirty="0">
                <a:solidFill>
                  <a:srgbClr val="00B050"/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zrzeszały</a:t>
            </a:r>
            <a:r>
              <a:rPr lang="pl-PL" sz="2200" dirty="0">
                <a:solidFill>
                  <a:srgbClr val="00B050"/>
                </a:solidFill>
                <a:latin typeface="Century Gothic" panose="020B0502020202020204" pitchFamily="34" charset="0"/>
              </a:rPr>
              <a:t> 202 osoby.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6BD6187-6CB7-4B4F-82B3-B2B13C45DD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92191" y="5089564"/>
            <a:ext cx="134733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4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3F7C3D-7802-CBCE-6BCE-A96B823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2" y="0"/>
            <a:ext cx="408432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8230C7A-D9F6-4BA9-A072-5E72CB21DD86}"/>
              </a:ext>
            </a:extLst>
          </p:cNvPr>
          <p:cNvSpPr txBox="1"/>
          <p:nvPr/>
        </p:nvSpPr>
        <p:spPr>
          <a:xfrm>
            <a:off x="672909" y="-699826"/>
            <a:ext cx="461665" cy="45092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986DDE4-E4FE-4922-AAEC-8D472D077557}"/>
              </a:ext>
            </a:extLst>
          </p:cNvPr>
          <p:cNvSpPr txBox="1"/>
          <p:nvPr/>
        </p:nvSpPr>
        <p:spPr>
          <a:xfrm>
            <a:off x="1255060" y="289081"/>
            <a:ext cx="9712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b="1" dirty="0">
                <a:latin typeface="Century Gothic" panose="020B0502020202020204" pitchFamily="34" charset="0"/>
              </a:rPr>
              <a:t>OFERTA ZAJĘĆ, w których uczestniczyło ponad 722 osoby tygodniowo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9385A84-0F8F-4E1D-8B8F-8FAA25112109}"/>
              </a:ext>
            </a:extLst>
          </p:cNvPr>
          <p:cNvSpPr txBox="1"/>
          <p:nvPr/>
        </p:nvSpPr>
        <p:spPr>
          <a:xfrm>
            <a:off x="3324721" y="977730"/>
            <a:ext cx="799596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zajęcia plastyczne dla przedszkolaków, dzieci i młodzieży,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pracownia sztuki dla młodzieży i dorosłych,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rysunek dla dzieci,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nauka gry na instrumentach dętych,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nauka gry na gitarze elektrycznej, gitarze akustycznej i ukulele,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nauka gry na pianinie,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nauka gry na instrumentach perkusyjnych,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pracownia rzeźby i ceramiki,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robotyka z klockami Lego,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klub rękodzieła artystycznego,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warsztaty filmu animowanego,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warsztaty majsterklepki,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nauka gry w szachy,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warsztaty krawieckie,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zajęcia szachowe,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warsztaty żywieniowe,</a:t>
            </a:r>
            <a:endParaRPr lang="pl-P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warsztaty tworzenia witrażu,</a:t>
            </a:r>
            <a:endParaRPr lang="pl-PL" sz="2000" dirty="0">
              <a:latin typeface="+mj-lt"/>
            </a:endParaRPr>
          </a:p>
        </p:txBody>
      </p:sp>
      <p:pic>
        <p:nvPicPr>
          <p:cNvPr id="9" name="Grafika 8" descr="Papier do grafu z farbami, ołówekiem i linijką">
            <a:extLst>
              <a:ext uri="{FF2B5EF4-FFF2-40B4-BE49-F238E27FC236}">
                <a16:creationId xmlns:a16="http://schemas.microsoft.com/office/drawing/2014/main" id="{6B396E55-4058-4F20-A5AD-09DAF07EA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12474">
            <a:off x="1535727" y="1140239"/>
            <a:ext cx="2008094" cy="2008094"/>
          </a:xfrm>
          <a:prstGeom prst="rect">
            <a:avLst/>
          </a:prstGeom>
        </p:spPr>
      </p:pic>
      <p:pic>
        <p:nvPicPr>
          <p:cNvPr id="10" name="Grafika 9" descr="Gitara">
            <a:extLst>
              <a:ext uri="{FF2B5EF4-FFF2-40B4-BE49-F238E27FC236}">
                <a16:creationId xmlns:a16="http://schemas.microsoft.com/office/drawing/2014/main" id="{D5C035A1-B3CA-41A8-A260-15231F650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81141" y="2255659"/>
            <a:ext cx="2868706" cy="286870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12E0551-5667-4B2D-BB8E-49E6996B2B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0752" y="5050890"/>
            <a:ext cx="134733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3F7C3D-7802-CBCE-6BCE-A96B823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2" y="0"/>
            <a:ext cx="408432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8230C7A-D9F6-4BA9-A072-5E72CB21DD86}"/>
              </a:ext>
            </a:extLst>
          </p:cNvPr>
          <p:cNvSpPr txBox="1"/>
          <p:nvPr/>
        </p:nvSpPr>
        <p:spPr>
          <a:xfrm>
            <a:off x="672909" y="-699826"/>
            <a:ext cx="461665" cy="45092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34F6C4A-6E8B-48A1-8FE5-AA70C17F8224}"/>
              </a:ext>
            </a:extLst>
          </p:cNvPr>
          <p:cNvSpPr txBox="1"/>
          <p:nvPr/>
        </p:nvSpPr>
        <p:spPr>
          <a:xfrm>
            <a:off x="1592770" y="621130"/>
            <a:ext cx="677130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zajęcia taneczne dla młodzieży i dorosłych,</a:t>
            </a:r>
            <a:endParaRPr lang="pl-PL" sz="2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zajęcia taneczne dla dzieci,</a:t>
            </a:r>
            <a:endParaRPr lang="pl-PL" sz="2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aerobik,</a:t>
            </a:r>
            <a:endParaRPr lang="pl-PL" sz="2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joga,</a:t>
            </a:r>
            <a:endParaRPr lang="pl-PL" sz="2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zumba, </a:t>
            </a:r>
            <a:endParaRPr lang="pl-PL" sz="2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fitness,</a:t>
            </a:r>
            <a:endParaRPr lang="pl-PL" sz="2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gimnastyka zdrowy kręgosłup,</a:t>
            </a:r>
            <a:endParaRPr lang="pl-PL" sz="2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tenis stołowy, </a:t>
            </a:r>
            <a:endParaRPr lang="pl-PL" sz="2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gimnastyka  dla seniorów „Aktywny  Senior”,</a:t>
            </a:r>
            <a:endParaRPr lang="pl-PL" sz="22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l-PL" sz="22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- zajęcia sportowe „Biegaj z nami”.</a:t>
            </a:r>
            <a:endParaRPr lang="pl-PL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6" name="Grafika 5" descr="Biegać z wypełnieniem pełnym">
            <a:extLst>
              <a:ext uri="{FF2B5EF4-FFF2-40B4-BE49-F238E27FC236}">
                <a16:creationId xmlns:a16="http://schemas.microsoft.com/office/drawing/2014/main" id="{B140784C-D143-4445-A31F-11E4BF8BF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4071" y="2011997"/>
            <a:ext cx="914400" cy="914400"/>
          </a:xfrm>
          <a:prstGeom prst="rect">
            <a:avLst/>
          </a:prstGeom>
        </p:spPr>
      </p:pic>
      <p:pic>
        <p:nvPicPr>
          <p:cNvPr id="9" name="Grafika 8" descr="Biegać z wypełnieniem pełnym">
            <a:extLst>
              <a:ext uri="{FF2B5EF4-FFF2-40B4-BE49-F238E27FC236}">
                <a16:creationId xmlns:a16="http://schemas.microsoft.com/office/drawing/2014/main" id="{0FD1E136-F312-4A7F-BC75-8D1AF4423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9255" y="1554797"/>
            <a:ext cx="914400" cy="914400"/>
          </a:xfrm>
          <a:prstGeom prst="rect">
            <a:avLst/>
          </a:prstGeom>
        </p:spPr>
      </p:pic>
      <p:pic>
        <p:nvPicPr>
          <p:cNvPr id="10" name="Grafika 9" descr="Biegać z wypełnieniem pełnym">
            <a:extLst>
              <a:ext uri="{FF2B5EF4-FFF2-40B4-BE49-F238E27FC236}">
                <a16:creationId xmlns:a16="http://schemas.microsoft.com/office/drawing/2014/main" id="{3DB1F008-0A5F-4C75-959B-1F3FB8FCF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2095" y="3580695"/>
            <a:ext cx="914400" cy="914400"/>
          </a:xfrm>
          <a:prstGeom prst="rect">
            <a:avLst/>
          </a:prstGeom>
        </p:spPr>
      </p:pic>
      <p:pic>
        <p:nvPicPr>
          <p:cNvPr id="11" name="Grafika 10" descr="Biegać z wypełnieniem pełnym">
            <a:extLst>
              <a:ext uri="{FF2B5EF4-FFF2-40B4-BE49-F238E27FC236}">
                <a16:creationId xmlns:a16="http://schemas.microsoft.com/office/drawing/2014/main" id="{7D3FBBFE-FAC8-4C1E-9EA2-A53D75AE2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6871" y="3429000"/>
            <a:ext cx="914400" cy="914400"/>
          </a:xfrm>
          <a:prstGeom prst="rect">
            <a:avLst/>
          </a:prstGeom>
        </p:spPr>
      </p:pic>
      <p:pic>
        <p:nvPicPr>
          <p:cNvPr id="12" name="Grafika 11" descr="Biegać z wypełnieniem pełnym">
            <a:extLst>
              <a:ext uri="{FF2B5EF4-FFF2-40B4-BE49-F238E27FC236}">
                <a16:creationId xmlns:a16="http://schemas.microsoft.com/office/drawing/2014/main" id="{DE28B5E1-B866-4A86-AC72-86AC11F80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4691" y="3352221"/>
            <a:ext cx="914400" cy="9144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8C8015D-1D87-4112-8C74-BD3C3035C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691" y="4947066"/>
            <a:ext cx="134733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985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5380</TotalTime>
  <Words>724</Words>
  <Application>Microsoft Office PowerPoint</Application>
  <PresentationFormat>Panoramiczny</PresentationFormat>
  <Paragraphs>134</Paragraphs>
  <Slides>11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Lucida Sans Unicode</vt:lpstr>
      <vt:lpstr>Wingdings</vt:lpstr>
      <vt:lpstr>Motyw pakietu Office</vt:lpstr>
      <vt:lpstr>Worksheet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Woźniak</dc:creator>
  <cp:lastModifiedBy>DELL01</cp:lastModifiedBy>
  <cp:revision>58</cp:revision>
  <dcterms:created xsi:type="dcterms:W3CDTF">2024-10-02T14:00:01Z</dcterms:created>
  <dcterms:modified xsi:type="dcterms:W3CDTF">2025-05-12T12:47:47Z</dcterms:modified>
</cp:coreProperties>
</file>