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98" r:id="rId4"/>
    <p:sldId id="282" r:id="rId5"/>
    <p:sldId id="285" r:id="rId6"/>
    <p:sldId id="288" r:id="rId7"/>
    <p:sldId id="287" r:id="rId8"/>
    <p:sldId id="302" r:id="rId9"/>
    <p:sldId id="286" r:id="rId10"/>
    <p:sldId id="289" r:id="rId11"/>
    <p:sldId id="296" r:id="rId12"/>
    <p:sldId id="304" r:id="rId13"/>
    <p:sldId id="300" r:id="rId14"/>
    <p:sldId id="290" r:id="rId15"/>
    <p:sldId id="303" r:id="rId16"/>
    <p:sldId id="291" r:id="rId17"/>
    <p:sldId id="292" r:id="rId18"/>
    <p:sldId id="305" r:id="rId19"/>
  </p:sldIdLst>
  <p:sldSz cx="12192000" cy="6858000"/>
  <p:notesSz cx="6797675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62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4E7-4885-BDE8-6B59B142D2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E7-4885-BDE8-6B59B142D2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D3-407C-8B63-AD8EBD9B4F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D3-407C-8B63-AD8EBD9B4FE3}"/>
              </c:ext>
            </c:extLst>
          </c:dPt>
          <c:dLbls>
            <c:dLbl>
              <c:idx val="0"/>
              <c:layout>
                <c:manualLayout>
                  <c:x val="-0.13623534089904285"/>
                  <c:y val="-0.37485287412771812"/>
                </c:manualLayout>
              </c:layout>
              <c:tx>
                <c:rich>
                  <a:bodyPr/>
                  <a:lstStyle/>
                  <a:p>
                    <a:fld id="{0DD48C81-695E-40B0-85D8-3EA1F1B4F12D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39062500000002"/>
                      <c:h val="0.16523436483548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E7-4885-BDE8-6B59B142D230}"/>
                </c:ext>
              </c:extLst>
            </c:dLbl>
            <c:dLbl>
              <c:idx val="1"/>
              <c:layout>
                <c:manualLayout>
                  <c:x val="5.2570315162193619E-8"/>
                  <c:y val="0.49249716992389891"/>
                </c:manualLayout>
              </c:layout>
              <c:tx>
                <c:rich>
                  <a:bodyPr/>
                  <a:lstStyle/>
                  <a:p>
                    <a:fld id="{E9EC0D2D-7F8E-40EC-B719-CC00EEFFDF00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7812499999998"/>
                      <c:h val="0.16523436483548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7-4885-BDE8-6B59B142D230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zadania zlecone</c:v>
                </c:pt>
                <c:pt idx="1">
                  <c:v>zadania własne</c:v>
                </c:pt>
              </c:strCache>
            </c:strRef>
          </c:cat>
          <c:val>
            <c:numRef>
              <c:f>Arkusz1!$B$2:$B$5</c:f>
              <c:numCache>
                <c:formatCode>_("zł"* #,##0.00_);_("zł"* \(#,##0.00\);_("zł"* "-"??_);_(@_)</c:formatCode>
                <c:ptCount val="4"/>
                <c:pt idx="0">
                  <c:v>6193286.3099999996</c:v>
                </c:pt>
                <c:pt idx="1">
                  <c:v>5002271.5199999996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7-4885-BDE8-6B59B142D2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139901594678452"/>
          <c:y val="0.72084006016700075"/>
          <c:w val="0.30254826191498307"/>
          <c:h val="0.2400771420166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57098917322835"/>
          <c:y val="1.7334401746737099E-2"/>
          <c:w val="0.84342901082677169"/>
          <c:h val="0.9047500058593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zadania własne gminy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12500000000001E-2"/>
                  <c:y val="-0.441371571630059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6D-47BF-B040-034B0A517364}"/>
                </c:ext>
              </c:extLst>
            </c:dLbl>
            <c:dLbl>
              <c:idx val="1"/>
              <c:layout>
                <c:manualLayout>
                  <c:x val="4.8437499999999883E-2"/>
                  <c:y val="-0.18443480558184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6D-47BF-B040-034B0A517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stypendia z dotacji</c:v>
                </c:pt>
                <c:pt idx="1">
                  <c:v>stypendia ze środków gminy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19051.099999999999</c:v>
                </c:pt>
                <c:pt idx="1">
                  <c:v>4762.78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D-47BF-B040-034B0A51736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stypendia z dotacji</c:v>
                </c:pt>
                <c:pt idx="1">
                  <c:v>stypendia ze środków gminy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F46D-47BF-B040-034B0A51736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stypendia z dotacji</c:v>
                </c:pt>
                <c:pt idx="1">
                  <c:v>stypendia ze środków gminy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F46D-47BF-B040-034B0A517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258335"/>
        <c:axId val="1623278495"/>
        <c:axId val="0"/>
      </c:bar3DChart>
      <c:catAx>
        <c:axId val="162325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78495"/>
        <c:crosses val="autoZero"/>
        <c:auto val="1"/>
        <c:lblAlgn val="ctr"/>
        <c:lblOffset val="100"/>
        <c:noMultiLvlLbl val="0"/>
      </c:catAx>
      <c:valAx>
        <c:axId val="162327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5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84748150067161"/>
          <c:y val="2.3908557953689451E-2"/>
          <c:w val="0.83874151082677173"/>
          <c:h val="0.881097140680540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857395016448639E-2"/>
                  <c:y val="-0.42483733286862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C2-4869-862B-DFFB11C44B59}"/>
                </c:ext>
              </c:extLst>
            </c:dLbl>
            <c:dLbl>
              <c:idx val="1"/>
              <c:layout>
                <c:manualLayout>
                  <c:x val="4.1760648669077319E-2"/>
                  <c:y val="-0.37855473271550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C2-4869-862B-DFFB11C44B59}"/>
                </c:ext>
              </c:extLst>
            </c:dLbl>
            <c:dLbl>
              <c:idx val="2"/>
              <c:layout>
                <c:manualLayout>
                  <c:x val="3.6704302414471368E-2"/>
                  <c:y val="-0.32091066041839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C2-4869-862B-DFFB11C44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asystent rodziny</c:v>
                </c:pt>
                <c:pt idx="1">
                  <c:v>rodziny zastępcze</c:v>
                </c:pt>
                <c:pt idx="2">
                  <c:v>placówki opiekuńczo-wychowawcze</c:v>
                </c:pt>
              </c:strCache>
            </c:strRef>
          </c:cat>
          <c:val>
            <c:numRef>
              <c:f>Arkusz1!$B$2:$B$4</c:f>
              <c:numCache>
                <c:formatCode>#\ ##0.00\ "zł"</c:formatCode>
                <c:ptCount val="3"/>
                <c:pt idx="0">
                  <c:v>225785.81</c:v>
                </c:pt>
                <c:pt idx="1">
                  <c:v>199682.42</c:v>
                </c:pt>
                <c:pt idx="2">
                  <c:v>164759.46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2-4869-862B-DFFB11C44B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asystent rodziny</c:v>
                </c:pt>
                <c:pt idx="1">
                  <c:v>rodziny zastępcze</c:v>
                </c:pt>
                <c:pt idx="2">
                  <c:v>placówki opiekuńczo-wychowawcze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37C2-4869-862B-DFFB11C44B5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asystent rodziny</c:v>
                </c:pt>
                <c:pt idx="1">
                  <c:v>rodziny zastępcze</c:v>
                </c:pt>
                <c:pt idx="2">
                  <c:v>placówki opiekuńczo-wychowawcze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37C2-4869-862B-DFFB11C44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274655"/>
        <c:axId val="1623279455"/>
        <c:axId val="0"/>
      </c:bar3DChart>
      <c:catAx>
        <c:axId val="162327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79455"/>
        <c:crosses val="autoZero"/>
        <c:auto val="1"/>
        <c:lblAlgn val="ctr"/>
        <c:lblOffset val="100"/>
        <c:noMultiLvlLbl val="0"/>
      </c:catAx>
      <c:valAx>
        <c:axId val="162327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7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875E-2"/>
                  <c:y val="-0.10312499365618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2-4911-9CA0-9A3E7AC45B48}"/>
                </c:ext>
              </c:extLst>
            </c:dLbl>
            <c:dLbl>
              <c:idx val="1"/>
              <c:layout>
                <c:manualLayout>
                  <c:x val="4.2187500000000003E-2"/>
                  <c:y val="-0.41718747433640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32-4911-9CA0-9A3E7AC45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przeciwdziałanie narkomanii</c:v>
                </c:pt>
                <c:pt idx="1">
                  <c:v>profilaktyka i rozwiązywanie problemów alkoholowych 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14253.74</c:v>
                </c:pt>
                <c:pt idx="1">
                  <c:v>317107.12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911-9CA0-9A3E7AC45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308255"/>
        <c:axId val="1623308735"/>
        <c:axId val="0"/>
      </c:bar3DChart>
      <c:catAx>
        <c:axId val="162330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735"/>
        <c:crosses val="autoZero"/>
        <c:auto val="1"/>
        <c:lblAlgn val="ctr"/>
        <c:lblOffset val="100"/>
        <c:noMultiLvlLbl val="0"/>
      </c:catAx>
      <c:valAx>
        <c:axId val="162330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91260850097212"/>
          <c:y val="3.2707910057302773E-2"/>
          <c:w val="0.84686142139657883"/>
          <c:h val="0.8709926654127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368730713244661E-2"/>
                  <c:y val="-0.43807847998412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2-4911-9CA0-9A3E7AC45B48}"/>
                </c:ext>
              </c:extLst>
            </c:dLbl>
            <c:dLbl>
              <c:idx val="1"/>
              <c:layout>
                <c:manualLayout>
                  <c:x val="4.3459709606279442E-2"/>
                  <c:y val="-0.13136591129923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32-4911-9CA0-9A3E7AC45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dodatki mieszkaniowe</c:v>
                </c:pt>
                <c:pt idx="1">
                  <c:v>Klub Seniora Zacisze oraz paczki świąteczne dla osób samotnych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439400.99</c:v>
                </c:pt>
                <c:pt idx="1">
                  <c:v>43848.35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911-9CA0-9A3E7AC45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308255"/>
        <c:axId val="1623308735"/>
        <c:axId val="0"/>
      </c:bar3DChart>
      <c:catAx>
        <c:axId val="162330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735"/>
        <c:crosses val="autoZero"/>
        <c:auto val="1"/>
        <c:lblAlgn val="ctr"/>
        <c:lblOffset val="100"/>
        <c:noMultiLvlLbl val="0"/>
      </c:catAx>
      <c:valAx>
        <c:axId val="162330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93668202970369E-2"/>
                  <c:y val="-0.43650723726383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0624999999999"/>
                      <c:h val="6.4863369533503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90-4828-A1D5-878CA2C444A0}"/>
                </c:ext>
              </c:extLst>
            </c:dLbl>
            <c:dLbl>
              <c:idx val="1"/>
              <c:layout>
                <c:manualLayout>
                  <c:x val="1.9968285548256196E-2"/>
                  <c:y val="-8.942790120310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0-4828-A1D5-878CA2C444A0}"/>
                </c:ext>
              </c:extLst>
            </c:dLbl>
            <c:dLbl>
              <c:idx val="2"/>
              <c:layout>
                <c:manualLayout>
                  <c:x val="1.4483520459657383E-2"/>
                  <c:y val="-9.102410067157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90-4828-A1D5-878CA2C444A0}"/>
                </c:ext>
              </c:extLst>
            </c:dLbl>
            <c:dLbl>
              <c:idx val="3"/>
              <c:layout>
                <c:manualLayout>
                  <c:x val="4.0562928926555386E-2"/>
                  <c:y val="-9.0537951211291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21144540246715"/>
                      <c:h val="6.3661455375203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16-4B9C-ADAD-BD3D03AA3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4"/>
                <c:pt idx="0">
                  <c:v>Wynagrodzenia z pochodnymi</c:v>
                </c:pt>
                <c:pt idx="1">
                  <c:v>materiały i usługi</c:v>
                </c:pt>
                <c:pt idx="2">
                  <c:v>różne opłaty</c:v>
                </c:pt>
                <c:pt idx="3">
                  <c:v>pozostałe wydatki</c:v>
                </c:pt>
              </c:strCache>
            </c:strRef>
          </c:cat>
          <c:val>
            <c:numRef>
              <c:f>Arkusz1!$B$2:$B$7</c:f>
              <c:numCache>
                <c:formatCode>#\ ##0.00\ "zł"</c:formatCode>
                <c:ptCount val="4"/>
                <c:pt idx="0">
                  <c:v>1372315.35</c:v>
                </c:pt>
                <c:pt idx="1">
                  <c:v>88569.14</c:v>
                </c:pt>
                <c:pt idx="2">
                  <c:v>58221.84</c:v>
                </c:pt>
                <c:pt idx="3">
                  <c:v>67145.84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0-4828-A1D5-878CA2C44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5341231"/>
        <c:axId val="1355335471"/>
        <c:axId val="0"/>
      </c:bar3DChart>
      <c:catAx>
        <c:axId val="135534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35471"/>
        <c:crosses val="autoZero"/>
        <c:auto val="1"/>
        <c:lblAlgn val="ctr"/>
        <c:lblOffset val="100"/>
        <c:noMultiLvlLbl val="0"/>
      </c:catAx>
      <c:valAx>
        <c:axId val="1355335471"/>
        <c:scaling>
          <c:orientation val="minMax"/>
          <c:max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4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05116036189062"/>
          <c:y val="2.9137723792059571E-2"/>
          <c:w val="0.8429488396381094"/>
          <c:h val="0.823667508669858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Seria 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127045788827312E-2"/>
                  <c:y val="-0.39965477652801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7-4730-889B-BA16958E1268}"/>
                </c:ext>
              </c:extLst>
            </c:dLbl>
            <c:dLbl>
              <c:idx val="1"/>
              <c:layout>
                <c:manualLayout>
                  <c:x val="3.5937499999999997E-2"/>
                  <c:y val="-9.609374408872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67-4730-889B-BA16958E1268}"/>
                </c:ext>
              </c:extLst>
            </c:dLbl>
            <c:dLbl>
              <c:idx val="2"/>
              <c:layout>
                <c:manualLayout>
                  <c:x val="3.2066911711591449E-2"/>
                  <c:y val="-7.477165742056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67-4730-889B-BA16958E1268}"/>
                </c:ext>
              </c:extLst>
            </c:dLbl>
            <c:dLbl>
              <c:idx val="3"/>
              <c:layout>
                <c:manualLayout>
                  <c:x val="3.2812500000000001E-2"/>
                  <c:y val="-7.031249567467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2-4BD4-80B7-30426C1A1671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świadczenia rodzinne</c:v>
                </c:pt>
                <c:pt idx="1">
                  <c:v>składki na ubezpieczenia społeczne</c:v>
                </c:pt>
                <c:pt idx="2">
                  <c:v>składki na ubezpieczenie zdrowotne</c:v>
                </c:pt>
                <c:pt idx="3">
                  <c:v>koszt obsługi zadania</c:v>
                </c:pt>
              </c:strCache>
            </c:strRef>
          </c:cat>
          <c:val>
            <c:numRef>
              <c:f>Arkusz1!$B$2:$B$5</c:f>
              <c:numCache>
                <c:formatCode>_("zł"* #,##0.00_);_("zł"* \(#,##0.00\);_("zł"* "-"??_);_(@_)</c:formatCode>
                <c:ptCount val="4"/>
                <c:pt idx="0">
                  <c:v>5053515.82</c:v>
                </c:pt>
                <c:pt idx="1">
                  <c:v>451614.43</c:v>
                </c:pt>
                <c:pt idx="2">
                  <c:v>70977.240000000005</c:v>
                </c:pt>
                <c:pt idx="3">
                  <c:v>149979.95000000001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7-4730-889B-BA16958E12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5336911"/>
        <c:axId val="1355321551"/>
        <c:axId val="0"/>
      </c:bar3DChart>
      <c:catAx>
        <c:axId val="135533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21551"/>
        <c:crosses val="autoZero"/>
        <c:auto val="1"/>
        <c:lblAlgn val="ctr"/>
        <c:lblOffset val="100"/>
        <c:noMultiLvlLbl val="0"/>
      </c:catAx>
      <c:valAx>
        <c:axId val="135532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91260850097212"/>
          <c:y val="3.2707910057302773E-2"/>
          <c:w val="0.84686142139657883"/>
          <c:h val="0.8709926654127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27008861574748E-2"/>
                  <c:y val="-0.42418976576738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2-4911-9CA0-9A3E7AC45B48}"/>
                </c:ext>
              </c:extLst>
            </c:dLbl>
            <c:dLbl>
              <c:idx val="1"/>
              <c:layout>
                <c:manualLayout>
                  <c:x val="1.6793705262795007E-2"/>
                  <c:y val="-0.40798289391592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90981103234449"/>
                      <c:h val="6.1746999755215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32-4911-9CA0-9A3E7AC45B48}"/>
                </c:ext>
              </c:extLst>
            </c:dLbl>
            <c:dLbl>
              <c:idx val="2"/>
              <c:layout>
                <c:manualLayout>
                  <c:x val="2.8069536419449936E-2"/>
                  <c:y val="-9.722099951717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4C-494C-8D48-639D3DFCD253}"/>
                </c:ext>
              </c:extLst>
            </c:dLbl>
            <c:dLbl>
              <c:idx val="3"/>
              <c:layout>
                <c:manualLayout>
                  <c:x val="1.4034768209724968E-2"/>
                  <c:y val="-7.870271389485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C-494C-8D48-639D3DFCD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bon energetyczny</c:v>
                </c:pt>
                <c:pt idx="1">
                  <c:v>dodatek osłonowy</c:v>
                </c:pt>
                <c:pt idx="2">
                  <c:v>refundacja podatku vat</c:v>
                </c:pt>
                <c:pt idx="3">
                  <c:v>inne źródła ciepła</c:v>
                </c:pt>
              </c:strCache>
            </c:strRef>
          </c:cat>
          <c:val>
            <c:numRef>
              <c:f>Arkusz1!$B$2:$B$5</c:f>
              <c:numCache>
                <c:formatCode>#\ ##0.00\ "zł"</c:formatCode>
                <c:ptCount val="4"/>
                <c:pt idx="0">
                  <c:v>223901.82</c:v>
                </c:pt>
                <c:pt idx="1">
                  <c:v>203725.79</c:v>
                </c:pt>
                <c:pt idx="2">
                  <c:v>10653.08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911-9CA0-9A3E7AC45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308255"/>
        <c:axId val="1623308735"/>
        <c:axId val="0"/>
      </c:bar3DChart>
      <c:catAx>
        <c:axId val="162330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735"/>
        <c:crosses val="autoZero"/>
        <c:auto val="1"/>
        <c:lblAlgn val="ctr"/>
        <c:lblOffset val="100"/>
        <c:noMultiLvlLbl val="0"/>
      </c:catAx>
      <c:valAx>
        <c:axId val="162330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437499999999892E-2"/>
                  <c:y val="-0.44062497289462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D0-470E-B9AE-E0F1DB6F2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specjalistyczne usługi opiekuńcze</c:v>
                </c:pt>
              </c:strCache>
            </c:strRef>
          </c:cat>
          <c:val>
            <c:numRef>
              <c:f>Arkusz1!$B$2</c:f>
              <c:numCache>
                <c:formatCode>#\ ##0.00\ "zł"</c:formatCode>
                <c:ptCount val="1"/>
                <c:pt idx="0">
                  <c:v>21168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0-470E-B9AE-E0F1DB6F21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287135"/>
        <c:axId val="1623294335"/>
        <c:axId val="0"/>
      </c:bar3DChart>
      <c:catAx>
        <c:axId val="16232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94335"/>
        <c:crosses val="autoZero"/>
        <c:auto val="1"/>
        <c:lblAlgn val="ctr"/>
        <c:lblOffset val="100"/>
        <c:noMultiLvlLbl val="0"/>
      </c:catAx>
      <c:valAx>
        <c:axId val="162329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8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510556018929142E-2"/>
                  <c:y val="-0.407645937050899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0624999999999"/>
                      <c:h val="6.4863369533503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90-4828-A1D5-878CA2C444A0}"/>
                </c:ext>
              </c:extLst>
            </c:dLbl>
            <c:dLbl>
              <c:idx val="1"/>
              <c:layout>
                <c:manualLayout>
                  <c:x val="4.2351908076817608E-2"/>
                  <c:y val="-8.942790120310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0-4828-A1D5-878CA2C444A0}"/>
                </c:ext>
              </c:extLst>
            </c:dLbl>
            <c:dLbl>
              <c:idx val="2"/>
              <c:layout>
                <c:manualLayout>
                  <c:x val="2.8054433984124015E-2"/>
                  <c:y val="-8.831785119491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94251379796352E-2"/>
                      <c:h val="6.3661455375203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90-4828-A1D5-878CA2C44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0">
                  <c:v>świadczenia rodzinne, skł. na ubezp. społeczne oraz koszt obsługi </c:v>
                </c:pt>
                <c:pt idx="1">
                  <c:v>zasiłki okresowe i celowe</c:v>
                </c:pt>
                <c:pt idx="2">
                  <c:v>składka zdrowotna  za świadczenia opiekuńcze</c:v>
                </c:pt>
              </c:strCache>
            </c:strRef>
          </c:cat>
          <c:val>
            <c:numRef>
              <c:f>Arkusz1!$B$2:$B$6</c:f>
              <c:numCache>
                <c:formatCode>#\ ##0.00\ "zł"</c:formatCode>
                <c:ptCount val="3"/>
                <c:pt idx="0">
                  <c:v>375329.56</c:v>
                </c:pt>
                <c:pt idx="1">
                  <c:v>2876</c:v>
                </c:pt>
                <c:pt idx="2">
                  <c:v>2151.36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0-4828-A1D5-878CA2C44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5341231"/>
        <c:axId val="1355335471"/>
        <c:axId val="0"/>
      </c:bar3DChart>
      <c:catAx>
        <c:axId val="135534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35471"/>
        <c:crosses val="autoZero"/>
        <c:auto val="1"/>
        <c:lblAlgn val="ctr"/>
        <c:lblOffset val="100"/>
        <c:noMultiLvlLbl val="0"/>
      </c:catAx>
      <c:valAx>
        <c:axId val="135533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4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91260850097212"/>
          <c:y val="3.2707910057302773E-2"/>
          <c:w val="0.84686142139657883"/>
          <c:h val="0.8709926654127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000022101997131E-2"/>
                  <c:y val="-0.44039326568691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2-4911-9CA0-9A3E7AC45B48}"/>
                </c:ext>
              </c:extLst>
            </c:dLbl>
            <c:dLbl>
              <c:idx val="1"/>
              <c:layout>
                <c:manualLayout>
                  <c:x val="4.06528112193274E-2"/>
                  <c:y val="-0.148726895203454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90981103234449"/>
                      <c:h val="6.1746999755215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32-4911-9CA0-9A3E7AC45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Asystent Osobisty Osoby z Niepełnosprawnością</c:v>
                </c:pt>
                <c:pt idx="1">
                  <c:v>Opieka Wytchnieniowa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286172.15000000002</c:v>
                </c:pt>
                <c:pt idx="1">
                  <c:v>37007.78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911-9CA0-9A3E7AC45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308255"/>
        <c:axId val="1623308735"/>
        <c:axId val="0"/>
      </c:bar3DChart>
      <c:catAx>
        <c:axId val="162330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735"/>
        <c:crosses val="autoZero"/>
        <c:auto val="1"/>
        <c:lblAlgn val="ctr"/>
        <c:lblOffset val="100"/>
        <c:noMultiLvlLbl val="0"/>
      </c:catAx>
      <c:valAx>
        <c:axId val="162330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30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781249999999999E-2"/>
                  <c:y val="-0.41367184955266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B7-43E0-ADFD-0D58057FA8CF}"/>
                </c:ext>
              </c:extLst>
            </c:dLbl>
            <c:dLbl>
              <c:idx val="1"/>
              <c:layout>
                <c:manualLayout>
                  <c:x val="2.1874999999999999E-2"/>
                  <c:y val="-0.17812498904250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7-43E0-ADFD-0D58057FA8CF}"/>
                </c:ext>
              </c:extLst>
            </c:dLbl>
            <c:dLbl>
              <c:idx val="2"/>
              <c:layout>
                <c:manualLayout>
                  <c:x val="3.125E-2"/>
                  <c:y val="-0.10078124380036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B7-43E0-ADFD-0D58057FA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zasiłki celowe</c:v>
                </c:pt>
                <c:pt idx="1">
                  <c:v>zasiłki okresowe z dotacji</c:v>
                </c:pt>
                <c:pt idx="2">
                  <c:v>zasiłki okresowe z środków własnych</c:v>
                </c:pt>
              </c:strCache>
            </c:strRef>
          </c:cat>
          <c:val>
            <c:numRef>
              <c:f>Arkusz1!$B$2:$B$4</c:f>
              <c:numCache>
                <c:formatCode>#\ ##0.00\ "zł"</c:formatCode>
                <c:ptCount val="3"/>
                <c:pt idx="0">
                  <c:v>223142.86</c:v>
                </c:pt>
                <c:pt idx="1">
                  <c:v>71383.19</c:v>
                </c:pt>
                <c:pt idx="2">
                  <c:v>31061.53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7-43E0-ADFD-0D58057FA8CF}"/>
            </c:ext>
          </c:extLst>
        </c:ser>
        <c:ser>
          <c:idx val="1"/>
          <c:order val="1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Arkusz1!$A$2:$A$4</c:f>
              <c:strCache>
                <c:ptCount val="3"/>
                <c:pt idx="0">
                  <c:v>zasiłki celowe</c:v>
                </c:pt>
                <c:pt idx="1">
                  <c:v>zasiłki okresowe z dotacji</c:v>
                </c:pt>
                <c:pt idx="2">
                  <c:v>zasiłki okresowe z środków własnych</c:v>
                </c:pt>
              </c:strCache>
            </c:strRef>
          </c:cat>
          <c:val>
            <c:numRef>
              <c:f>Arkusz1!#REF!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7-43E0-ADFD-0D58057FA8CF}"/>
            </c:ext>
          </c:extLst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Arkusz1!$A$2:$A$4</c:f>
              <c:strCache>
                <c:ptCount val="3"/>
                <c:pt idx="0">
                  <c:v>zasiłki celowe</c:v>
                </c:pt>
                <c:pt idx="1">
                  <c:v>zasiłki okresowe z dotacji</c:v>
                </c:pt>
                <c:pt idx="2">
                  <c:v>zasiłki okresowe z środków własnych</c:v>
                </c:pt>
              </c:strCache>
            </c:strRef>
          </c:cat>
          <c:val>
            <c:numRef>
              <c:f>Arkusz1!#REF!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7-43E0-ADFD-0D58057FA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5852879"/>
        <c:axId val="955844719"/>
        <c:axId val="0"/>
      </c:bar3DChart>
      <c:catAx>
        <c:axId val="9558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5844719"/>
        <c:crosses val="autoZero"/>
        <c:auto val="1"/>
        <c:lblAlgn val="ctr"/>
        <c:lblOffset val="100"/>
        <c:noMultiLvlLbl val="0"/>
      </c:catAx>
      <c:valAx>
        <c:axId val="95584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58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74080499549942E-2"/>
                  <c:y val="-0.40520086400317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4-4752-ABAF-705602F60159}"/>
                </c:ext>
              </c:extLst>
            </c:dLbl>
            <c:dLbl>
              <c:idx val="1"/>
              <c:layout>
                <c:manualLayout>
                  <c:x val="3.4583693528566578E-2"/>
                  <c:y val="-0.108582511612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F4-4752-ABAF-705602F60159}"/>
                </c:ext>
              </c:extLst>
            </c:dLbl>
            <c:dLbl>
              <c:idx val="2"/>
              <c:layout>
                <c:manualLayout>
                  <c:x val="3.20550239684552E-2"/>
                  <c:y val="-0.120318118199040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71715440319488"/>
                      <c:h val="9.8590701233100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296-4264-81D0-F6499E7C3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zasiłki stałe z dotacji</c:v>
                </c:pt>
                <c:pt idx="1">
                  <c:v>zasiłki stałe ze środków gminy</c:v>
                </c:pt>
                <c:pt idx="2">
                  <c:v>składki na ubezpieczenie zdrowotne z dotacji</c:v>
                </c:pt>
              </c:strCache>
            </c:strRef>
          </c:cat>
          <c:val>
            <c:numRef>
              <c:f>Arkusz1!$B$2:$B$4</c:f>
              <c:numCache>
                <c:formatCode>#\ ##0.00\ "zł"</c:formatCode>
                <c:ptCount val="3"/>
                <c:pt idx="0">
                  <c:v>256250</c:v>
                </c:pt>
                <c:pt idx="1">
                  <c:v>29317.74</c:v>
                </c:pt>
                <c:pt idx="2">
                  <c:v>24521.56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4-4752-ABAF-705602F601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zasiłki stałe z dotacji</c:v>
                </c:pt>
                <c:pt idx="1">
                  <c:v>zasiłki stałe ze środków gminy</c:v>
                </c:pt>
                <c:pt idx="2">
                  <c:v>składki na ubezpieczenie zdrowotne z dotacji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0F4-4752-ABAF-705602F6015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zasiłki stałe z dotacji</c:v>
                </c:pt>
                <c:pt idx="1">
                  <c:v>zasiłki stałe ze środków gminy</c:v>
                </c:pt>
                <c:pt idx="2">
                  <c:v>składki na ubezpieczenie zdrowotne z dotacji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70F4-4752-ABAF-705602F601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5347471"/>
        <c:axId val="1355348431"/>
        <c:axId val="0"/>
      </c:bar3DChart>
      <c:catAx>
        <c:axId val="135534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48431"/>
        <c:crosses val="autoZero"/>
        <c:auto val="1"/>
        <c:lblAlgn val="ctr"/>
        <c:lblOffset val="100"/>
        <c:noMultiLvlLbl val="0"/>
      </c:catAx>
      <c:valAx>
        <c:axId val="13553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534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749999999999997E-2"/>
                  <c:y val="-0.452343722173737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0-40DA-9C16-C1FE1DB97576}"/>
                </c:ext>
              </c:extLst>
            </c:dLbl>
            <c:dLbl>
              <c:idx val="1"/>
              <c:layout>
                <c:manualLayout>
                  <c:x val="3.90625E-2"/>
                  <c:y val="-0.278906232842874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CE-4E0A-87D7-F2A41B49D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świadczenia z dotacji</c:v>
                </c:pt>
                <c:pt idx="1">
                  <c:v>świadczenia ze środków gminy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89791.35</c:v>
                </c:pt>
                <c:pt idx="1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0DA-9C16-C1FE1DB975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266015"/>
        <c:axId val="1623261695"/>
        <c:axId val="0"/>
      </c:bar3DChart>
      <c:catAx>
        <c:axId val="16232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61695"/>
        <c:crosses val="autoZero"/>
        <c:auto val="1"/>
        <c:lblAlgn val="ctr"/>
        <c:lblOffset val="100"/>
        <c:noMultiLvlLbl val="0"/>
      </c:catAx>
      <c:valAx>
        <c:axId val="162326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6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57098917322835"/>
          <c:y val="1.7334401746737099E-2"/>
          <c:w val="0.84342901082677169"/>
          <c:h val="0.9047500058593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zadania własne gminy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25000000000001E-2"/>
                  <c:y val="-0.308227598613904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6D-47BF-B040-034B0A517364}"/>
                </c:ext>
              </c:extLst>
            </c:dLbl>
            <c:dLbl>
              <c:idx val="1"/>
              <c:layout>
                <c:manualLayout>
                  <c:x val="2.6562499999999885E-2"/>
                  <c:y val="-0.421874974048045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6D-47BF-B040-034B0A517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usługi opiekuńcze</c:v>
                </c:pt>
                <c:pt idx="1">
                  <c:v>domy pomocy społecznej</c:v>
                </c:pt>
              </c:strCache>
            </c:str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171379.34</c:v>
                </c:pt>
                <c:pt idx="1">
                  <c:v>275075.15999999997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D-47BF-B040-034B0A51736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usługi opiekuńcze</c:v>
                </c:pt>
                <c:pt idx="1">
                  <c:v>domy pomocy społecznej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F46D-47BF-B040-034B0A51736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usługi opiekuńcze</c:v>
                </c:pt>
                <c:pt idx="1">
                  <c:v>domy pomocy społecznej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F46D-47BF-B040-034B0A517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258335"/>
        <c:axId val="1623278495"/>
        <c:axId val="0"/>
      </c:bar3DChart>
      <c:catAx>
        <c:axId val="162325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78495"/>
        <c:crosses val="autoZero"/>
        <c:auto val="1"/>
        <c:lblAlgn val="ctr"/>
        <c:lblOffset val="100"/>
        <c:noMultiLvlLbl val="0"/>
      </c:catAx>
      <c:valAx>
        <c:axId val="162327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25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41"/>
      <c:rAngAx val="0"/>
    </c:view3D>
    <c:floor>
      <c:thickness val="0"/>
      <c:spPr>
        <a:noFill/>
        <a:ln w="9360">
          <a:noFill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6.4076044569628871E-2"/>
          <c:y val="1.3627992839728459E-2"/>
          <c:w val="0.98994098712446299"/>
          <c:h val="0.987456776730625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9808200"/>
        <c:axId val="359808592"/>
        <c:axId val="0"/>
      </c:bar3DChart>
      <c:catAx>
        <c:axId val="35980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pl-PL"/>
          </a:p>
        </c:txPr>
        <c:crossAx val="359808592"/>
        <c:crosses val="autoZero"/>
        <c:auto val="1"/>
        <c:lblAlgn val="ctr"/>
        <c:lblOffset val="100"/>
        <c:noMultiLvlLbl val="1"/>
      </c:catAx>
      <c:valAx>
        <c:axId val="359808592"/>
        <c:scaling>
          <c:orientation val="minMax"/>
          <c:max val="80000"/>
          <c:min val="0"/>
        </c:scaling>
        <c:delete val="0"/>
        <c:axPos val="l"/>
        <c:majorGridlines>
          <c:spPr>
            <a:ln w="12600">
              <a:solidFill>
                <a:srgbClr val="000000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pPr>
            <a:endParaRPr lang="pl-PL"/>
          </a:p>
        </c:txPr>
        <c:crossAx val="359808200"/>
        <c:crosses val="autoZero"/>
        <c:crossBetween val="between"/>
        <c:majorUnit val="20000"/>
      </c:valAx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BB259-9550-4715-9586-D1303770BBD6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A7FF-8C8A-4488-AE32-2262EE972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71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97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3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3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58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60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2808-35CE-D8E2-8DEA-A42C4442D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BACC116-CBB0-0A4C-EE30-32815183B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C3FFAF9-9FC2-6931-894C-4B58B6BC0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B2E009-0F23-E9A3-D5EC-620E3167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9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1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51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12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2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3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6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2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A7FF-8C8A-4488-AE32-2262EE97202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88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Ośrodek Pomocy Społecznej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>
                <a:latin typeface="Century Gothic" panose="020B0502020202020204" pitchFamily="34" charset="0"/>
              </a:rPr>
              <a:t>wykonanie budżetu za 2024 rok</a:t>
            </a:r>
          </a:p>
          <a:p>
            <a:pPr algn="ctr"/>
            <a:endParaRPr lang="pl-PL" sz="2400" b="1" dirty="0">
              <a:latin typeface="Century Gothic" panose="020B0502020202020204" pitchFamily="34" charset="0"/>
            </a:endParaRPr>
          </a:p>
          <a:p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772094" y="5340508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Magdalena Olejniczak 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EF56-E62C-5C12-4E5E-CEA2A142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B74D423-E3B6-02B1-98F6-0BED8F7133E0}"/>
              </a:ext>
            </a:extLst>
          </p:cNvPr>
          <p:cNvSpPr/>
          <p:nvPr/>
        </p:nvSpPr>
        <p:spPr>
          <a:xfrm>
            <a:off x="885836" y="0"/>
            <a:ext cx="369334" cy="67017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43957E-1CEE-F557-75A8-66DF2A586E97}"/>
              </a:ext>
            </a:extLst>
          </p:cNvPr>
          <p:cNvSpPr txBox="1"/>
          <p:nvPr/>
        </p:nvSpPr>
        <p:spPr>
          <a:xfrm rot="16200000">
            <a:off x="-1938961" y="2962636"/>
            <a:ext cx="5982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Profilaktyka i rozwiązywania problemów uzależnień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CE8B1917-92F3-38CD-133B-C7A3AD42FF91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7D58D0D8-1237-5D19-AD53-D0ECC0283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470806"/>
              </p:ext>
            </p:extLst>
          </p:nvPr>
        </p:nvGraphicFramePr>
        <p:xfrm>
          <a:off x="1828800" y="580103"/>
          <a:ext cx="8849032" cy="593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188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6247-523A-EA67-B269-3A4989E9B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804DB11-4F95-03D8-BFE6-47C24DA30A36}"/>
              </a:ext>
            </a:extLst>
          </p:cNvPr>
          <p:cNvSpPr/>
          <p:nvPr/>
        </p:nvSpPr>
        <p:spPr>
          <a:xfrm>
            <a:off x="885836" y="0"/>
            <a:ext cx="369334" cy="67017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F35C521-EFE3-D1D5-ACAC-B05310F4A152}"/>
              </a:ext>
            </a:extLst>
          </p:cNvPr>
          <p:cNvSpPr txBox="1"/>
          <p:nvPr/>
        </p:nvSpPr>
        <p:spPr>
          <a:xfrm rot="16200000">
            <a:off x="-1938961" y="2962636"/>
            <a:ext cx="5982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Pozostałe zadania własne gminy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E8F22FBE-24CF-493C-79C4-E413B65274A6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DD4A292-03CD-6353-A0D3-73027FA1A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326861"/>
              </p:ext>
            </p:extLst>
          </p:nvPr>
        </p:nvGraphicFramePr>
        <p:xfrm>
          <a:off x="2031999" y="651862"/>
          <a:ext cx="9048956" cy="548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561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CD94-C65F-B588-FB93-F2BAF9FD3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B766DC-DBB8-F28F-669F-F68B6EF9916D}"/>
              </a:ext>
            </a:extLst>
          </p:cNvPr>
          <p:cNvSpPr/>
          <p:nvPr/>
        </p:nvSpPr>
        <p:spPr>
          <a:xfrm>
            <a:off x="846160" y="0"/>
            <a:ext cx="7368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E06A8E6-223F-DA9C-16AE-94EA92217735}"/>
              </a:ext>
            </a:extLst>
          </p:cNvPr>
          <p:cNvSpPr txBox="1"/>
          <p:nvPr/>
        </p:nvSpPr>
        <p:spPr>
          <a:xfrm rot="16200000">
            <a:off x="-2103444" y="3222210"/>
            <a:ext cx="65187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Funkcjonowanie Ośrodka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AF8D0D39-92F5-8F56-48CF-F166EEDA658E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6517652-A70A-1724-AD41-A62442593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509933"/>
              </p:ext>
            </p:extLst>
          </p:nvPr>
        </p:nvGraphicFramePr>
        <p:xfrm>
          <a:off x="1966452" y="719665"/>
          <a:ext cx="9645445" cy="572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52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DE92F-0728-E18A-B38A-9C23F301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9EEFE92-33B8-5FA0-6B45-D900BDBD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4" y="0"/>
            <a:ext cx="408432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775520-6687-9DCD-6E13-C0B57826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2" y="149860"/>
            <a:ext cx="499915" cy="41395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77CBE8-28EE-42AB-8252-EEF3E9F6AD31}"/>
              </a:ext>
            </a:extLst>
          </p:cNvPr>
          <p:cNvSpPr txBox="1"/>
          <p:nvPr/>
        </p:nvSpPr>
        <p:spPr>
          <a:xfrm>
            <a:off x="1298589" y="142404"/>
            <a:ext cx="10422194" cy="5192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ZADANIA ZLECONE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entury Gothic"/>
              </a:rPr>
              <a:t>z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asiłki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rodzinne wraz z dodatkami do zasiłku rodzinnego oraz fundusz alimentacyjny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entury Gothic"/>
              </a:rPr>
              <a:t>bon energetyczny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entury Gothic"/>
              </a:rPr>
              <a:t>d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odatek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osłonowy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pozostałe zadania zlecone (specjalistyczne usługi opiekuńcze)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6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381D-EF9C-78EC-F7D4-C91DC39A0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AE380-2FC7-638F-8E71-7E8F14E3AB6D}"/>
              </a:ext>
            </a:extLst>
          </p:cNvPr>
          <p:cNvSpPr/>
          <p:nvPr/>
        </p:nvSpPr>
        <p:spPr>
          <a:xfrm>
            <a:off x="846160" y="0"/>
            <a:ext cx="6463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5CEF7D-3CFA-E055-CF96-A78296694804}"/>
              </a:ext>
            </a:extLst>
          </p:cNvPr>
          <p:cNvSpPr txBox="1"/>
          <p:nvPr/>
        </p:nvSpPr>
        <p:spPr>
          <a:xfrm rot="16200000">
            <a:off x="-2170091" y="3209073"/>
            <a:ext cx="66515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Zasiłki rodzinne wraz z dodatkami do zasiłku rodzinnego oraz fundusz alimentacyjny 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59F02B27-CC94-BC0D-5F69-6AB8A610F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092657"/>
              </p:ext>
            </p:extLst>
          </p:nvPr>
        </p:nvGraphicFramePr>
        <p:xfrm>
          <a:off x="1719072" y="1024128"/>
          <a:ext cx="942189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2983DF8-FA40-7031-2817-5D2D27156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3212"/>
              </p:ext>
            </p:extLst>
          </p:nvPr>
        </p:nvGraphicFramePr>
        <p:xfrm>
          <a:off x="1912883" y="599090"/>
          <a:ext cx="9109078" cy="560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570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6CE5-99C0-84AF-E4F9-4E6B5281B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8C19534-5842-82AA-252F-14EBFE2F21C0}"/>
              </a:ext>
            </a:extLst>
          </p:cNvPr>
          <p:cNvSpPr/>
          <p:nvPr/>
        </p:nvSpPr>
        <p:spPr>
          <a:xfrm>
            <a:off x="885836" y="0"/>
            <a:ext cx="369334" cy="67017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6B09367-786A-8AE5-1296-84667004FF0B}"/>
              </a:ext>
            </a:extLst>
          </p:cNvPr>
          <p:cNvSpPr txBox="1"/>
          <p:nvPr/>
        </p:nvSpPr>
        <p:spPr>
          <a:xfrm rot="16200000">
            <a:off x="-1938961" y="2962636"/>
            <a:ext cx="5982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Pozostałe zadania zlecone 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14A0763E-8E99-B60B-E528-EAF758B0D8BE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23B0AFA-5A0C-7D69-400D-506F4E46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20203"/>
              </p:ext>
            </p:extLst>
          </p:nvPr>
        </p:nvGraphicFramePr>
        <p:xfrm>
          <a:off x="2031999" y="651862"/>
          <a:ext cx="9048956" cy="548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777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F0A0-E91C-67F3-E287-74D9E978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7D5AA99-C328-EF39-054B-60F3046053D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D3041C6-E0BA-7D05-8991-6883C087B994}"/>
              </a:ext>
            </a:extLst>
          </p:cNvPr>
          <p:cNvSpPr txBox="1"/>
          <p:nvPr/>
        </p:nvSpPr>
        <p:spPr>
          <a:xfrm rot="16200000">
            <a:off x="-581664" y="1970206"/>
            <a:ext cx="32249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Pozostałe zadania zlecone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DA6A83DE-D65F-B2C3-D0EA-C00FEDF4AC92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33945C8-5944-7105-E4AC-3F8D1C0FF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62594"/>
              </p:ext>
            </p:extLst>
          </p:nvPr>
        </p:nvGraphicFramePr>
        <p:xfrm>
          <a:off x="1799303" y="719666"/>
          <a:ext cx="8910737" cy="579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177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B4CF4-4CEB-FAD2-8CB1-DF8BB494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5DFEE8D-6BAD-4691-8209-CCA1B9439973}"/>
              </a:ext>
            </a:extLst>
          </p:cNvPr>
          <p:cNvSpPr/>
          <p:nvPr/>
        </p:nvSpPr>
        <p:spPr>
          <a:xfrm>
            <a:off x="846160" y="0"/>
            <a:ext cx="7368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7AAC068-9347-0159-46D4-AA47A0DFAF81}"/>
              </a:ext>
            </a:extLst>
          </p:cNvPr>
          <p:cNvSpPr txBox="1"/>
          <p:nvPr/>
        </p:nvSpPr>
        <p:spPr>
          <a:xfrm rot="16200000">
            <a:off x="-2103444" y="3083711"/>
            <a:ext cx="65187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Świadczenia dla obywateli Ukrainy, którzy opuścili kraj  w związku z konfliktem zbrojnym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5521C48A-E888-CC1D-7C7A-A0BEE16ABB51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3B5F109-384E-4E75-7071-6AB773323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15422"/>
              </p:ext>
            </p:extLst>
          </p:nvPr>
        </p:nvGraphicFramePr>
        <p:xfrm>
          <a:off x="1966452" y="719665"/>
          <a:ext cx="9645445" cy="572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073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BA58-3A93-E56C-E034-EC1D932C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2B9BB37-B7B1-7764-7B6C-B42383D77A51}"/>
              </a:ext>
            </a:extLst>
          </p:cNvPr>
          <p:cNvSpPr/>
          <p:nvPr/>
        </p:nvSpPr>
        <p:spPr>
          <a:xfrm>
            <a:off x="885836" y="0"/>
            <a:ext cx="369334" cy="67017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30AB3D8-0276-4561-C108-534B97DBFD5E}"/>
              </a:ext>
            </a:extLst>
          </p:cNvPr>
          <p:cNvSpPr txBox="1"/>
          <p:nvPr/>
        </p:nvSpPr>
        <p:spPr>
          <a:xfrm rot="16200000">
            <a:off x="-1938961" y="2962636"/>
            <a:ext cx="5982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Fundusz Solidarnościowy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2A77D479-19D1-D358-1389-643A45754AA5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2271B5B-1229-905C-C2A5-DF6FB23FB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885777"/>
              </p:ext>
            </p:extLst>
          </p:nvPr>
        </p:nvGraphicFramePr>
        <p:xfrm>
          <a:off x="2031999" y="651862"/>
          <a:ext cx="9048956" cy="548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602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1045633" y="2062007"/>
            <a:ext cx="41393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wydatków za rok 2024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5251428-3E14-7A01-AAD0-7AC3A2022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259999"/>
              </p:ext>
            </p:extLst>
          </p:nvPr>
        </p:nvGraphicFramePr>
        <p:xfrm>
          <a:off x="2012334" y="1063795"/>
          <a:ext cx="9511071" cy="551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E1A5AF0-83AD-271A-17EA-C14E1C254D10}"/>
              </a:ext>
            </a:extLst>
          </p:cNvPr>
          <p:cNvSpPr txBox="1"/>
          <p:nvPr/>
        </p:nvSpPr>
        <p:spPr>
          <a:xfrm>
            <a:off x="3126658" y="176982"/>
            <a:ext cx="6096000" cy="65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WYDATKI wykonanie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A69A7C6-E418-F7DF-2692-E642CDD4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4" y="0"/>
            <a:ext cx="408432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2AFCAD6-DB85-23EE-AAD5-0756802A9864}"/>
              </a:ext>
            </a:extLst>
          </p:cNvPr>
          <p:cNvSpPr txBox="1"/>
          <p:nvPr/>
        </p:nvSpPr>
        <p:spPr>
          <a:xfrm>
            <a:off x="1298589" y="142404"/>
            <a:ext cx="10422194" cy="620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ZADANIA WŁASNE GMINY</a:t>
            </a:r>
            <a:endParaRPr lang="pl-PL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zasiłki i pomoc w naturze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stypendia szkolne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zasiłki stałe oraz składki na ubezpieczenia zdrowotne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piecza zastępcza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usługi opiekuńcze oraz odpłatność za pobyt mieszkańców gminy w domach pomocy społecznej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program wieloletni „Posiłek w szkole i w domu”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profilaktyka i rozwiązywanie problemów uzależnień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pozostałe zadania własne gminy (dodatek mieszkaniowy i Klub Seniora Zacisze)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245CAD-FA66-8ADA-E759-1D049D3483EE}"/>
              </a:ext>
            </a:extLst>
          </p:cNvPr>
          <p:cNvSpPr txBox="1"/>
          <p:nvPr/>
        </p:nvSpPr>
        <p:spPr>
          <a:xfrm rot="16200000">
            <a:off x="-1045633" y="2062007"/>
            <a:ext cx="41393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Wykonanie wydatków za rok 2024</a:t>
            </a:r>
          </a:p>
        </p:txBody>
      </p:sp>
    </p:spTree>
    <p:extLst>
      <p:ext uri="{BB962C8B-B14F-4D97-AF65-F5344CB8AC3E}">
        <p14:creationId xmlns:p14="http://schemas.microsoft.com/office/powerpoint/2010/main" val="19228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E2508-7C5D-06B8-7392-CB0EBF89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C40B9DA-CDF5-865E-9FF6-FB6815FD04D8}"/>
              </a:ext>
            </a:extLst>
          </p:cNvPr>
          <p:cNvSpPr/>
          <p:nvPr/>
        </p:nvSpPr>
        <p:spPr>
          <a:xfrm>
            <a:off x="846160" y="0"/>
            <a:ext cx="5401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5CD18CA-7687-3BAD-9204-0806A568A76E}"/>
              </a:ext>
            </a:extLst>
          </p:cNvPr>
          <p:cNvSpPr txBox="1"/>
          <p:nvPr/>
        </p:nvSpPr>
        <p:spPr>
          <a:xfrm rot="16200000">
            <a:off x="-805338" y="2076054"/>
            <a:ext cx="40702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Zasiłki  i pomoc w naturze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7895D199-10F5-F826-868D-A3786AD9A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225964"/>
              </p:ext>
            </p:extLst>
          </p:nvPr>
        </p:nvGraphicFramePr>
        <p:xfrm>
          <a:off x="2999232" y="1412640"/>
          <a:ext cx="699516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C562A8BE-B4EE-B9EF-2C31-BFF882D8A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795534"/>
              </p:ext>
            </p:extLst>
          </p:nvPr>
        </p:nvGraphicFramePr>
        <p:xfrm>
          <a:off x="2779252" y="10724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2803-6916-EEF5-C208-9D9C45C8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A97467A-0245-87EA-C6D2-4A3C0BDE85E0}"/>
              </a:ext>
            </a:extLst>
          </p:cNvPr>
          <p:cNvSpPr/>
          <p:nvPr/>
        </p:nvSpPr>
        <p:spPr>
          <a:xfrm>
            <a:off x="846159" y="0"/>
            <a:ext cx="6463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7DD32B-91F6-B4BF-C0F2-AC609CD2B5C5}"/>
              </a:ext>
            </a:extLst>
          </p:cNvPr>
          <p:cNvSpPr txBox="1"/>
          <p:nvPr/>
        </p:nvSpPr>
        <p:spPr>
          <a:xfrm rot="16200000">
            <a:off x="-2133308" y="3312913"/>
            <a:ext cx="65562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Zasiłki stałe oraz składki na ubezpieczenie zdrowotne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DBE15913-D965-A58E-F831-D1FA5D2B6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614772"/>
              </p:ext>
            </p:extLst>
          </p:nvPr>
        </p:nvGraphicFramePr>
        <p:xfrm>
          <a:off x="2032000" y="641132"/>
          <a:ext cx="8078952" cy="549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1EE77-1BD9-8F1E-F492-482D4FA6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25DD36-E32C-66A1-4ACD-9C6DB658DFA3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AFF2A13-D0A2-3955-DB18-FB055BF57B4F}"/>
              </a:ext>
            </a:extLst>
          </p:cNvPr>
          <p:cNvSpPr txBox="1"/>
          <p:nvPr/>
        </p:nvSpPr>
        <p:spPr>
          <a:xfrm rot="16200000">
            <a:off x="-2125095" y="3148772"/>
            <a:ext cx="63543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Program wieloletni „Posiłek w szkole i w domu”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C2ACB186-1B1C-2184-4A27-30943D54D2FC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AE47272E-F664-F5BD-C0A0-28E283BFF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915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63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82426-CC4D-C147-CF9C-695904E7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D8D4C98-5570-A661-A796-A6DD15DE10A8}"/>
              </a:ext>
            </a:extLst>
          </p:cNvPr>
          <p:cNvSpPr/>
          <p:nvPr/>
        </p:nvSpPr>
        <p:spPr>
          <a:xfrm>
            <a:off x="792142" y="0"/>
            <a:ext cx="6463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2121A-054B-5935-7700-170DFD9BE16B}"/>
              </a:ext>
            </a:extLst>
          </p:cNvPr>
          <p:cNvSpPr txBox="1"/>
          <p:nvPr/>
        </p:nvSpPr>
        <p:spPr>
          <a:xfrm rot="16200000">
            <a:off x="-2125094" y="3010272"/>
            <a:ext cx="6354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Usługi opiekuńcze oraz odpłatność za pobyt mieszkańców gminy w domach pomocy społecznej 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3304C867-08E5-0DA6-F038-CFE1CBA63989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54C3DFC-E6CB-E0E6-5B16-4F0CAEA8C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427412"/>
              </p:ext>
            </p:extLst>
          </p:nvPr>
        </p:nvGraphicFramePr>
        <p:xfrm>
          <a:off x="2519995" y="703388"/>
          <a:ext cx="8128000" cy="572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694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09EDC-A1BD-5C0C-F60D-B910A0A6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6324792-3112-C5FD-6D22-B5BC29F64155}"/>
              </a:ext>
            </a:extLst>
          </p:cNvPr>
          <p:cNvSpPr/>
          <p:nvPr/>
        </p:nvSpPr>
        <p:spPr>
          <a:xfrm>
            <a:off x="792142" y="0"/>
            <a:ext cx="6463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1350EA8-BE70-DC23-02F4-6CC7F0823B12}"/>
              </a:ext>
            </a:extLst>
          </p:cNvPr>
          <p:cNvSpPr txBox="1"/>
          <p:nvPr/>
        </p:nvSpPr>
        <p:spPr>
          <a:xfrm rot="16200000">
            <a:off x="-2125094" y="3148771"/>
            <a:ext cx="63543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Stypendia szkolne</a:t>
            </a:r>
          </a:p>
        </p:txBody>
      </p:sp>
      <p:graphicFrame>
        <p:nvGraphicFramePr>
          <p:cNvPr id="4" name="Wykres słupkowy 3D">
            <a:extLst>
              <a:ext uri="{FF2B5EF4-FFF2-40B4-BE49-F238E27FC236}">
                <a16:creationId xmlns:a16="http://schemas.microsoft.com/office/drawing/2014/main" id="{2BD12F41-401E-794D-A56F-A94DA351C427}"/>
              </a:ext>
            </a:extLst>
          </p:cNvPr>
          <p:cNvGraphicFramePr/>
          <p:nvPr/>
        </p:nvGraphicFramePr>
        <p:xfrm>
          <a:off x="1719072" y="1024128"/>
          <a:ext cx="9162288" cy="54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2595FBF-1D82-4EB6-3C72-3BB853D55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014245"/>
              </p:ext>
            </p:extLst>
          </p:nvPr>
        </p:nvGraphicFramePr>
        <p:xfrm>
          <a:off x="2519995" y="703388"/>
          <a:ext cx="8128000" cy="572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70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3F16-AE38-D4A2-AE16-28ACAACF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5FE7FDB-F138-8E97-9E18-DF0BD20BC79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131B3BA-7540-89A6-B22C-152D2A2B80C6}"/>
              </a:ext>
            </a:extLst>
          </p:cNvPr>
          <p:cNvSpPr txBox="1"/>
          <p:nvPr/>
        </p:nvSpPr>
        <p:spPr>
          <a:xfrm rot="16200000">
            <a:off x="-472452" y="1496130"/>
            <a:ext cx="30490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Piecza zastępcza 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6F14B17-E655-DA83-0652-6BF2EA70C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674336"/>
              </p:ext>
            </p:extLst>
          </p:nvPr>
        </p:nvGraphicFramePr>
        <p:xfrm>
          <a:off x="2032000" y="719666"/>
          <a:ext cx="9313840" cy="580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296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205</Words>
  <Application>Microsoft Office PowerPoint</Application>
  <PresentationFormat>Panoramiczny</PresentationFormat>
  <Paragraphs>53</Paragraphs>
  <Slides>18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110</cp:revision>
  <cp:lastPrinted>2024-11-20T12:44:12Z</cp:lastPrinted>
  <dcterms:created xsi:type="dcterms:W3CDTF">2024-10-02T14:00:01Z</dcterms:created>
  <dcterms:modified xsi:type="dcterms:W3CDTF">2025-05-08T07:28:59Z</dcterms:modified>
</cp:coreProperties>
</file>