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84" r:id="rId3"/>
    <p:sldId id="282" r:id="rId4"/>
    <p:sldId id="283" r:id="rId5"/>
    <p:sldId id="291" r:id="rId6"/>
    <p:sldId id="285" r:id="rId7"/>
    <p:sldId id="286" r:id="rId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EA841A0-87E1-445A-B9AD-448AB7F75BD6}">
          <p14:sldIdLst>
            <p14:sldId id="257"/>
            <p14:sldId id="284"/>
            <p14:sldId id="282"/>
            <p14:sldId id="283"/>
            <p14:sldId id="291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394" autoAdjust="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B33C1-DBEC-440D-88EC-316ADE866FEA}" type="datetimeFigureOut">
              <a:rPr lang="pl-PL" smtClean="0"/>
              <a:t>08.05.2025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C487B-B448-45DD-91BE-5C19B34082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659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E7FF3-FC58-6FB7-DB7A-183381243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9A4A065-9713-0370-FF33-865CD00689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D96DBAC-6501-A94F-6D02-8ADB0FE0A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8A1747F-5104-F691-DB48-A8D6C9967A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C487B-B448-45DD-91BE-5C19B340823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767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976E2-C480-001C-93BB-726B8A237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924CB5F-8025-3857-068A-3B145FA65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D4F7A3B-22BC-C17B-57EE-72CA66824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8851F2-398E-A690-6D77-8619171178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C487B-B448-45DD-91BE-5C19B340823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20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A8582-650C-4B28-7FAB-DF6A11C27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21BC34F-2B28-C49B-5065-4587EBA0E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0E6CAC1-3D0B-0E18-C07E-0FAAF0F862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4249CB-DA9D-8510-205C-41BA0DFB4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C487B-B448-45DD-91BE-5C19B340823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236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D1355-B872-681E-08E5-387E10EEE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479C169-6B2E-7020-A4A6-BB88251A4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B440AB2-54AA-7FD2-287C-FE4E22CD30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605E10B-3EAA-B5C8-4023-94B1BADB3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C487B-B448-45DD-91BE-5C19B340823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56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4EA80-7B01-316E-7095-16B985742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D1FD5F2-4DE9-2D7C-C35F-7EE3608B7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037CC24-B148-9254-5CA0-FD6EF3AAF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5E8B9A-F794-2723-E465-246002C457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C487B-B448-45DD-91BE-5C19B340823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516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0417D-3B90-1A2E-A590-AC92F3B09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9855421-D62C-002A-1C2C-64ADB7952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1E120D9-7456-8728-7187-42FA02958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685275B-D7C5-3B3E-144B-0016BD12C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2C487B-B448-45DD-91BE-5C19B340823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78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C2FCFC21-F7B0-CF9B-33B7-2FFDE402F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2771" r="14565" b="159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EC1E1B5C-1B18-D349-7B7B-001426DEA4BE}"/>
              </a:ext>
            </a:extLst>
          </p:cNvPr>
          <p:cNvSpPr/>
          <p:nvPr userDrawn="1"/>
        </p:nvSpPr>
        <p:spPr>
          <a:xfrm>
            <a:off x="0" y="0"/>
            <a:ext cx="845574" cy="6858000"/>
          </a:xfrm>
          <a:prstGeom prst="rect">
            <a:avLst/>
          </a:prstGeom>
          <a:solidFill>
            <a:srgbClr val="6EC4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46287F4-F239-735E-5E08-C08D1E016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1" t="1" r="-8107" b="45074"/>
          <a:stretch/>
        </p:blipFill>
        <p:spPr>
          <a:xfrm>
            <a:off x="83088" y="419994"/>
            <a:ext cx="660977" cy="946691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BBC188-327D-1DF6-D8DB-0B1DD5702AF5}"/>
              </a:ext>
            </a:extLst>
          </p:cNvPr>
          <p:cNvSpPr txBox="1"/>
          <p:nvPr userDrawn="1"/>
        </p:nvSpPr>
        <p:spPr>
          <a:xfrm rot="16200000">
            <a:off x="-728331" y="2421624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latin typeface="Century Gothic" panose="020B0502020202020204" pitchFamily="34" charset="0"/>
              </a:rPr>
              <a:t>Murowana Goślina</a:t>
            </a:r>
          </a:p>
        </p:txBody>
      </p:sp>
    </p:spTree>
    <p:extLst>
      <p:ext uri="{BB962C8B-B14F-4D97-AF65-F5344CB8AC3E}">
        <p14:creationId xmlns:p14="http://schemas.microsoft.com/office/powerpoint/2010/main" val="185186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8CB2C76-67C4-6F18-F20C-643ED5E13B22}"/>
              </a:ext>
            </a:extLst>
          </p:cNvPr>
          <p:cNvSpPr/>
          <p:nvPr/>
        </p:nvSpPr>
        <p:spPr>
          <a:xfrm>
            <a:off x="10126638" y="0"/>
            <a:ext cx="1310185" cy="25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019070-1703-04F1-3E2D-6A25B1051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5" r="15903"/>
          <a:stretch/>
        </p:blipFill>
        <p:spPr>
          <a:xfrm>
            <a:off x="10126638" y="327547"/>
            <a:ext cx="1310185" cy="2135875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D3B3E27-1F19-CD65-4151-2507A7651AA8}"/>
              </a:ext>
            </a:extLst>
          </p:cNvPr>
          <p:cNvSpPr/>
          <p:nvPr/>
        </p:nvSpPr>
        <p:spPr>
          <a:xfrm>
            <a:off x="586853" y="1924335"/>
            <a:ext cx="6550925" cy="3971498"/>
          </a:xfrm>
          <a:prstGeom prst="rect">
            <a:avLst/>
          </a:prstGeom>
          <a:solidFill>
            <a:srgbClr val="6EC4D5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4A61FB6-0EC1-0EA6-4481-B620E518EF9E}"/>
              </a:ext>
            </a:extLst>
          </p:cNvPr>
          <p:cNvSpPr txBox="1"/>
          <p:nvPr/>
        </p:nvSpPr>
        <p:spPr>
          <a:xfrm>
            <a:off x="1105469" y="2569192"/>
            <a:ext cx="5691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Century Gothic" panose="020B0502020202020204" pitchFamily="34" charset="0"/>
              </a:rPr>
              <a:t>Biuro Gospodarki Odpadami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  <a:p>
            <a:pPr algn="ctr"/>
            <a:r>
              <a:rPr lang="pl-PL" sz="2800" b="1" dirty="0">
                <a:latin typeface="Century Gothic" panose="020B0502020202020204" pitchFamily="34" charset="0"/>
              </a:rPr>
              <a:t>wykonanie budżetu za 2024 rok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7235CB6-5A94-501C-BF4E-A05C58B69E8C}"/>
              </a:ext>
            </a:extLst>
          </p:cNvPr>
          <p:cNvSpPr txBox="1"/>
          <p:nvPr/>
        </p:nvSpPr>
        <p:spPr>
          <a:xfrm>
            <a:off x="1105469" y="5104750"/>
            <a:ext cx="593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entury Gothic" panose="020B0502020202020204" pitchFamily="34" charset="0"/>
              </a:rPr>
              <a:t>Kierownik Monika Rozynek</a:t>
            </a:r>
          </a:p>
        </p:txBody>
      </p:sp>
    </p:spTree>
    <p:extLst>
      <p:ext uri="{BB962C8B-B14F-4D97-AF65-F5344CB8AC3E}">
        <p14:creationId xmlns:p14="http://schemas.microsoft.com/office/powerpoint/2010/main" val="40859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30CC0-80F4-0DBC-C4D6-2165AAC7A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D8BE0F8-C5B3-0252-1D4A-9E4217909B19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dirty="0"/>
          </a:p>
          <a:p>
            <a:pPr algn="ctr"/>
            <a:r>
              <a:rPr lang="pl-PL" dirty="0"/>
              <a:t> </a:t>
            </a:r>
          </a:p>
          <a:p>
            <a:pPr algn="ctr"/>
            <a:r>
              <a:rPr lang="pl-PL" b="1" dirty="0"/>
              <a:t>			</a:t>
            </a:r>
            <a:endParaRPr lang="pl-PL" dirty="0"/>
          </a:p>
          <a:p>
            <a:pPr algn="ctr"/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FD0CFB7-80F0-A83A-FE95-E5AE497A3ED9}"/>
              </a:ext>
            </a:extLst>
          </p:cNvPr>
          <p:cNvSpPr txBox="1"/>
          <p:nvPr/>
        </p:nvSpPr>
        <p:spPr>
          <a:xfrm>
            <a:off x="2052521" y="181957"/>
            <a:ext cx="9383151" cy="557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altLang="pl-PL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LICZBA OSÓB OBJĘTYCH SYSTEMEM </a:t>
            </a:r>
          </a:p>
          <a:p>
            <a:pPr algn="ctr">
              <a:lnSpc>
                <a:spcPct val="150000"/>
              </a:lnSpc>
            </a:pPr>
            <a:r>
              <a:rPr lang="pl-PL" altLang="pl-PL" sz="2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na dzień 31 grudnia 2024 roku</a:t>
            </a:r>
          </a:p>
          <a:p>
            <a:pPr algn="ctr">
              <a:lnSpc>
                <a:spcPct val="150000"/>
              </a:lnSpc>
            </a:pPr>
            <a:endParaRPr lang="pl-PL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l-PL" sz="2000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23820D6-18BB-9E4A-F585-800B4AED569F}"/>
              </a:ext>
            </a:extLst>
          </p:cNvPr>
          <p:cNvSpPr txBox="1"/>
          <p:nvPr/>
        </p:nvSpPr>
        <p:spPr>
          <a:xfrm rot="16200000">
            <a:off x="-767285" y="1795402"/>
            <a:ext cx="359622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2024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536115F-E611-F3AD-F126-6B064227C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382738"/>
              </p:ext>
            </p:extLst>
          </p:nvPr>
        </p:nvGraphicFramePr>
        <p:xfrm>
          <a:off x="2321169" y="2025748"/>
          <a:ext cx="8626231" cy="1583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1721">
                  <a:extLst>
                    <a:ext uri="{9D8B030D-6E8A-4147-A177-3AD203B41FA5}">
                      <a16:colId xmlns:a16="http://schemas.microsoft.com/office/drawing/2014/main" val="473272410"/>
                    </a:ext>
                  </a:extLst>
                </a:gridCol>
                <a:gridCol w="2078328">
                  <a:extLst>
                    <a:ext uri="{9D8B030D-6E8A-4147-A177-3AD203B41FA5}">
                      <a16:colId xmlns:a16="http://schemas.microsoft.com/office/drawing/2014/main" val="2868226031"/>
                    </a:ext>
                  </a:extLst>
                </a:gridCol>
                <a:gridCol w="1872960">
                  <a:extLst>
                    <a:ext uri="{9D8B030D-6E8A-4147-A177-3AD203B41FA5}">
                      <a16:colId xmlns:a16="http://schemas.microsoft.com/office/drawing/2014/main" val="1906200526"/>
                    </a:ext>
                  </a:extLst>
                </a:gridCol>
                <a:gridCol w="2343222">
                  <a:extLst>
                    <a:ext uri="{9D8B030D-6E8A-4147-A177-3AD203B41FA5}">
                      <a16:colId xmlns:a16="http://schemas.microsoft.com/office/drawing/2014/main" val="3822555342"/>
                    </a:ext>
                  </a:extLst>
                </a:gridCol>
              </a:tblGrid>
              <a:tr h="74509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Miasto i Gmina Murowana Goślina</a:t>
                      </a:r>
                    </a:p>
                    <a:p>
                      <a:endParaRPr lang="pl-PL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osób wg deklaracji</a:t>
                      </a:r>
                    </a:p>
                  </a:txBody>
                  <a:tcPr marL="63496" marR="63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osób wg USC</a:t>
                      </a:r>
                    </a:p>
                  </a:txBody>
                  <a:tcPr marL="63496" marR="634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mieszkańców objętych deklaracjami</a:t>
                      </a:r>
                    </a:p>
                  </a:txBody>
                  <a:tcPr marL="63496" marR="63496" marT="0" marB="0" anchor="ctr"/>
                </a:tc>
                <a:extLst>
                  <a:ext uri="{0D108BD9-81ED-4DB2-BD59-A6C34878D82A}">
                    <a16:rowId xmlns:a16="http://schemas.microsoft.com/office/drawing/2014/main" val="2332584986"/>
                  </a:ext>
                </a:extLst>
              </a:tr>
              <a:tr h="72539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15 659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16 449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latin typeface="+mn-lt"/>
                        </a:rPr>
                        <a:t>95%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946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432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664CE-FD54-7476-FA46-6FDA35132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884F152-B64B-05B0-D739-2EE53AA8AD25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b="1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139FF64-47C3-5A81-59D0-C2E81BF77B1F}"/>
              </a:ext>
            </a:extLst>
          </p:cNvPr>
          <p:cNvSpPr txBox="1"/>
          <p:nvPr/>
        </p:nvSpPr>
        <p:spPr>
          <a:xfrm>
            <a:off x="1836079" y="94602"/>
            <a:ext cx="9956229" cy="6666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altLang="pl-PL" sz="2400" b="1" dirty="0">
              <a:solidFill>
                <a:srgbClr val="0070C0"/>
              </a:solidFill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l-PL" altLang="pl-PL" sz="2800" b="1" dirty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LICZBA DEKLARACJI </a:t>
            </a:r>
          </a:p>
          <a:p>
            <a:pPr algn="ctr"/>
            <a:r>
              <a:rPr lang="pl-PL" altLang="pl-PL" sz="2400" b="1" dirty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dzień 31 grudnia 2024 roku</a:t>
            </a:r>
          </a:p>
          <a:p>
            <a:pPr algn="ctr"/>
            <a:endParaRPr lang="pl-PL" altLang="pl-PL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449263" rtl="0" eaLnBrk="0" fontAlgn="base" latinLnBrk="0" hangingPunct="0">
              <a:lnSpc>
                <a:spcPct val="2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Liczba aktywnych deklaracji  </a:t>
            </a:r>
            <a:r>
              <a:rPr lang="pl-PL" b="1" kern="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000</a:t>
            </a:r>
          </a:p>
          <a:p>
            <a:pPr marL="0" marR="0" lvl="0" indent="0" algn="l" defTabSz="449263" rtl="0" eaLnBrk="0" fontAlgn="base" latinLnBrk="0" hangingPunct="0">
              <a:lnSpc>
                <a:spcPct val="2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Podział deklaracji na rodzaje nieruchomości:</a:t>
            </a:r>
          </a:p>
          <a:p>
            <a:pPr marL="341313" marR="0" lvl="0" indent="-341313" algn="l" defTabSz="449263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3 088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deklaracji dotyczących nieruchomości zamieszkanych</a:t>
            </a:r>
            <a:b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tym: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2 336 deklaracji bez kompostownika,</a:t>
            </a:r>
          </a:p>
          <a:p>
            <a:pPr marL="0" marR="0" lvl="0" indent="0" algn="l" defTabSz="449263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752 deklaracji z przydomowym kompostownikiem</a:t>
            </a:r>
          </a:p>
          <a:p>
            <a:pPr marL="341313" marR="0" lvl="0" indent="-341313" algn="l" defTabSz="449263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pl-PL" b="1" kern="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300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deklaracji dotyczących nieruchomości niezamieszkanych, na których powstają odpady komunalne (w tym 63 nieruchomości mieszane)</a:t>
            </a:r>
          </a:p>
          <a:p>
            <a:pPr marL="341313" indent="-341313" defTabSz="449263" eaLnBrk="0" fontAlgn="base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612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deklaracji dotyczących nieruchomości, na których znajduje się domek letniskowy (ryczałt)</a:t>
            </a:r>
            <a:endParaRPr lang="pl-PL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05990B1-D266-DCE5-0831-98BA72D4ACC8}"/>
              </a:ext>
            </a:extLst>
          </p:cNvPr>
          <p:cNvSpPr txBox="1"/>
          <p:nvPr/>
        </p:nvSpPr>
        <p:spPr>
          <a:xfrm rot="16200000">
            <a:off x="-716326" y="1856411"/>
            <a:ext cx="34943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2024</a:t>
            </a:r>
          </a:p>
        </p:txBody>
      </p:sp>
    </p:spTree>
    <p:extLst>
      <p:ext uri="{BB962C8B-B14F-4D97-AF65-F5344CB8AC3E}">
        <p14:creationId xmlns:p14="http://schemas.microsoft.com/office/powerpoint/2010/main" val="280533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42A60-A7DE-5668-606A-D79E94EE8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0858711A-A60C-66AB-BF96-C69CEDA579EE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dirty="0"/>
          </a:p>
          <a:p>
            <a:pPr algn="ctr"/>
            <a:r>
              <a:rPr lang="pl-PL" dirty="0"/>
              <a:t> </a:t>
            </a:r>
          </a:p>
          <a:p>
            <a:pPr algn="ctr"/>
            <a:r>
              <a:rPr lang="pl-PL" b="1" dirty="0"/>
              <a:t>			</a:t>
            </a:r>
            <a:endParaRPr lang="pl-PL" dirty="0"/>
          </a:p>
          <a:p>
            <a:pPr algn="ctr"/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C7C3C65-52EA-A5D9-B1CB-362E47C6953E}"/>
              </a:ext>
            </a:extLst>
          </p:cNvPr>
          <p:cNvSpPr txBox="1"/>
          <p:nvPr/>
        </p:nvSpPr>
        <p:spPr>
          <a:xfrm>
            <a:off x="1955409" y="407963"/>
            <a:ext cx="9580099" cy="2147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marR="0" lvl="0" indent="-341313" algn="l" defTabSz="449263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endParaRPr kumimoji="0" lang="pl-PL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l" defTabSz="449263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Podział deklaracji na obszar miejski i wiejski:</a:t>
            </a:r>
          </a:p>
          <a:p>
            <a:pPr marL="341313" marR="0" lvl="0" indent="-341313" algn="l" defTabSz="449263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1 669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deklaracji złożono z terenu miejskiego</a:t>
            </a:r>
          </a:p>
          <a:p>
            <a:pPr marL="341313" marR="0" lvl="0" indent="-341313" algn="l" defTabSz="449263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2 331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deklaracji złożono terenu wiejskiego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BACCCEF-7021-32BD-5300-8E24414AF82E}"/>
              </a:ext>
            </a:extLst>
          </p:cNvPr>
          <p:cNvSpPr txBox="1"/>
          <p:nvPr/>
        </p:nvSpPr>
        <p:spPr>
          <a:xfrm rot="16200000">
            <a:off x="-717976" y="1824616"/>
            <a:ext cx="34976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2024</a:t>
            </a:r>
          </a:p>
        </p:txBody>
      </p:sp>
    </p:spTree>
    <p:extLst>
      <p:ext uri="{BB962C8B-B14F-4D97-AF65-F5344CB8AC3E}">
        <p14:creationId xmlns:p14="http://schemas.microsoft.com/office/powerpoint/2010/main" val="368619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4261D-27B9-F4D4-25D3-43F22C042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3223ED07-743B-81C0-19D0-57A3CEA34278}"/>
              </a:ext>
            </a:extLst>
          </p:cNvPr>
          <p:cNvSpPr/>
          <p:nvPr/>
        </p:nvSpPr>
        <p:spPr>
          <a:xfrm>
            <a:off x="816326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dirty="0"/>
          </a:p>
          <a:p>
            <a:pPr algn="ctr"/>
            <a:r>
              <a:rPr lang="pl-PL" dirty="0"/>
              <a:t> </a:t>
            </a:r>
          </a:p>
          <a:p>
            <a:pPr algn="ctr"/>
            <a:r>
              <a:rPr lang="pl-PL" b="1" dirty="0"/>
              <a:t>			</a:t>
            </a:r>
            <a:endParaRPr lang="pl-PL" dirty="0"/>
          </a:p>
          <a:p>
            <a:pPr algn="ctr"/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AD96938-0FC7-21C0-9998-FD0FC2B5940E}"/>
              </a:ext>
            </a:extLst>
          </p:cNvPr>
          <p:cNvSpPr txBox="1"/>
          <p:nvPr/>
        </p:nvSpPr>
        <p:spPr>
          <a:xfrm rot="16200000">
            <a:off x="-723000" y="1829640"/>
            <a:ext cx="35076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2024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A6DE72B-F834-D445-9E42-1D291E794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08133"/>
              </p:ext>
            </p:extLst>
          </p:nvPr>
        </p:nvGraphicFramePr>
        <p:xfrm>
          <a:off x="1950720" y="2140299"/>
          <a:ext cx="9202950" cy="1757258"/>
        </p:xfrm>
        <a:graphic>
          <a:graphicData uri="http://schemas.openxmlformats.org/drawingml/2006/table">
            <a:tbl>
              <a:tblPr firstRow="1" firstCol="1" bandRow="1"/>
              <a:tblGrid>
                <a:gridCol w="1845510">
                  <a:extLst>
                    <a:ext uri="{9D8B030D-6E8A-4147-A177-3AD203B41FA5}">
                      <a16:colId xmlns:a16="http://schemas.microsoft.com/office/drawing/2014/main" val="2143950883"/>
                    </a:ext>
                  </a:extLst>
                </a:gridCol>
                <a:gridCol w="3260687">
                  <a:extLst>
                    <a:ext uri="{9D8B030D-6E8A-4147-A177-3AD203B41FA5}">
                      <a16:colId xmlns:a16="http://schemas.microsoft.com/office/drawing/2014/main" val="51422312"/>
                    </a:ext>
                  </a:extLst>
                </a:gridCol>
                <a:gridCol w="4096753">
                  <a:extLst>
                    <a:ext uri="{9D8B030D-6E8A-4147-A177-3AD203B41FA5}">
                      <a16:colId xmlns:a16="http://schemas.microsoft.com/office/drawing/2014/main" val="2774966710"/>
                    </a:ext>
                  </a:extLst>
                </a:gridCol>
              </a:tblGrid>
              <a:tr h="401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kern="100" dirty="0"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BUDŻET 2024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kern="100" dirty="0"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PLAN NA DZIEŃ 31.12.2024 r.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kern="100" dirty="0"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WYKONANIE NA DZIEŃ 31.12.2024 r.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043275"/>
                  </a:ext>
                </a:extLst>
              </a:tr>
              <a:tr h="410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100" dirty="0"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DOCHODY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pl-PL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8 917 569,00</a:t>
                      </a:r>
                      <a:endParaRPr lang="pl-PL" sz="1800" kern="100" dirty="0">
                        <a:effectLst/>
                        <a:latin typeface="+mj-lt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9 044 095,89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707160"/>
                  </a:ext>
                </a:extLst>
              </a:tr>
              <a:tr h="454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0" kern="100" dirty="0"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WYDATKI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kern="100" dirty="0"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11 688 287,14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7 289 945,54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043547"/>
                  </a:ext>
                </a:extLst>
              </a:tr>
              <a:tr h="49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kern="100" dirty="0"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RÓŻNICA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- 2 770 718,14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800" b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1 754 150,35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681697"/>
                  </a:ext>
                </a:extLst>
              </a:tr>
            </a:tbl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B063F28-C7DE-544C-FB3A-3E82D63BC763}"/>
              </a:ext>
            </a:extLst>
          </p:cNvPr>
          <p:cNvSpPr txBox="1"/>
          <p:nvPr/>
        </p:nvSpPr>
        <p:spPr>
          <a:xfrm>
            <a:off x="3315502" y="405271"/>
            <a:ext cx="69755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altLang="pl-PL" sz="2400" b="1" dirty="0"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WYKONANIE</a:t>
            </a:r>
            <a:endParaRPr lang="pl-PL" sz="2400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7A0A2832-EADD-E49E-0FC7-6F45E609A36B}"/>
              </a:ext>
            </a:extLst>
          </p:cNvPr>
          <p:cNvSpPr txBox="1"/>
          <p:nvPr/>
        </p:nvSpPr>
        <p:spPr>
          <a:xfrm>
            <a:off x="1848899" y="4155257"/>
            <a:ext cx="95267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l-PL" altLang="pl-P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Planowany budżet Biura Gospodarki Odpadami na 2024 rok: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DEFICYT</a:t>
            </a:r>
            <a:r>
              <a:rPr lang="pl-PL" altLang="pl-PL" sz="1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w kwocie </a:t>
            </a:r>
            <a:r>
              <a:rPr lang="pl-PL" altLang="pl-PL" sz="18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2 770 718,14 zł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Wynik wykonania budżetu Biura Gospodarki Odpadami </a:t>
            </a:r>
            <a:r>
              <a:rPr lang="pl-PL" altLang="pl-PL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pl-PL" altLang="pl-PL" sz="1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2024 rok: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NADWYŻKA</a:t>
            </a:r>
            <a:r>
              <a:rPr lang="pl-PL" altLang="pl-PL" sz="18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w kwocie </a:t>
            </a:r>
            <a:r>
              <a:rPr lang="pl-PL" altLang="pl-PL" sz="18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1 754 150,35 zł</a:t>
            </a:r>
          </a:p>
        </p:txBody>
      </p:sp>
    </p:spTree>
    <p:extLst>
      <p:ext uri="{BB962C8B-B14F-4D97-AF65-F5344CB8AC3E}">
        <p14:creationId xmlns:p14="http://schemas.microsoft.com/office/powerpoint/2010/main" val="428348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39E52-778D-4E0C-F1C4-D266460E0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C9B9342-AB3E-85C7-E865-6D646B5C63D8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dirty="0"/>
          </a:p>
          <a:p>
            <a:pPr algn="ctr"/>
            <a:r>
              <a:rPr lang="pl-PL" dirty="0"/>
              <a:t> </a:t>
            </a:r>
          </a:p>
          <a:p>
            <a:pPr algn="ctr"/>
            <a:r>
              <a:rPr lang="pl-PL" b="1" dirty="0"/>
              <a:t>			</a:t>
            </a:r>
            <a:endParaRPr lang="pl-PL" dirty="0"/>
          </a:p>
          <a:p>
            <a:pPr algn="ctr"/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25F8851-47CD-163B-9E6E-13E8D51F596C}"/>
              </a:ext>
            </a:extLst>
          </p:cNvPr>
          <p:cNvSpPr txBox="1"/>
          <p:nvPr/>
        </p:nvSpPr>
        <p:spPr>
          <a:xfrm>
            <a:off x="1639019" y="407963"/>
            <a:ext cx="9896489" cy="6086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49263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pl-PL" sz="2400" b="1" kern="0" dirty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DOCHODY</a:t>
            </a:r>
          </a:p>
          <a:p>
            <a:pPr marL="341313" marR="0" lvl="0" indent="-341313" algn="just" defTabSz="449263" rtl="0" eaLnBrk="0" fontAlgn="base" latinLnBrk="0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Wpływy z tytułu opłat za gospodarowanie odpadami komunalnymi </a:t>
            </a:r>
            <a:b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alt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8 765 074,55 zł</a:t>
            </a:r>
          </a:p>
          <a:p>
            <a:pPr marL="341313" marR="0" lvl="0" indent="-341313" algn="just" defTabSz="449263" rtl="0" eaLnBrk="0" fontAlgn="base" latinLnBrk="0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Wpływy z tytułu zwrotu kosztów upomnień w związku z egzekucją dot. opłaty </a:t>
            </a:r>
            <a:b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gospodarowanie odpadami komunalnymi  </a:t>
            </a:r>
            <a:r>
              <a:rPr kumimoji="0" lang="pl-PL" alt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14 634,00 zł</a:t>
            </a:r>
          </a:p>
          <a:p>
            <a:pPr marL="341313" marR="0" lvl="0" indent="-341313" algn="just" defTabSz="449263" rtl="0" eaLnBrk="0" fontAlgn="base" latinLnBrk="0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Wpływy z tytułu odsetek od nieterminowych wpłat </a:t>
            </a:r>
            <a:r>
              <a:rPr lang="pl-PL" altLang="pl-PL" kern="0" dirty="0">
                <a:solidFill>
                  <a:srgbClr val="00000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tytułu </a:t>
            </a: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opłaty za gospodarowanie odpadami komunalnymi  </a:t>
            </a:r>
            <a:r>
              <a:rPr kumimoji="0" lang="pl-PL" alt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24 448,65 zł</a:t>
            </a:r>
          </a:p>
          <a:p>
            <a:pPr marL="341313" marR="0" lvl="0" indent="-341313" algn="just" defTabSz="449263" rtl="0" eaLnBrk="0" fontAlgn="base" latinLnBrk="0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Wpływy z tytułu odsetek od rachunku bankowego dotyczącego systemu gospodarowania odpadami komunalnymi  </a:t>
            </a:r>
            <a:r>
              <a:rPr kumimoji="0" lang="pl-PL" alt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123 138,07 zł</a:t>
            </a:r>
          </a:p>
          <a:p>
            <a:pPr marL="341313" marR="0" lvl="0" indent="-341313" algn="just" defTabSz="449263" rtl="0" eaLnBrk="0" fontAlgn="base" latinLnBrk="0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Wpływy z tytułu kar naliczonych z tytułu realizacji obowiązującej umowy </a:t>
            </a:r>
            <a:br>
              <a:rPr kumimoji="0" lang="pl-PL" alt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alt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25 470,00 zł</a:t>
            </a:r>
          </a:p>
          <a:p>
            <a:pPr marL="341313" marR="0" lvl="0" indent="-341313" algn="just" defTabSz="449263" rtl="0" eaLnBrk="0" fontAlgn="base" latinLnBrk="0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Wpływ z różnych dochodów  </a:t>
            </a:r>
            <a:r>
              <a:rPr kumimoji="0" lang="pl-PL" alt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2,74 zł</a:t>
            </a:r>
          </a:p>
          <a:p>
            <a:pPr marL="341313" marR="0" lvl="0" indent="-341313" algn="just" defTabSz="449263" rtl="0" eaLnBrk="0" fontAlgn="base" latinLnBrk="0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altLang="pl-PL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Dochody z tytułu zwrotu niewykorzystanej w 2023 roku dotacji udzielonej miastu Poznań z przeznaczeniem na zagospodarowanie niesegregowanych (zmieszanych) odpadów komunalnych w ITPOK  </a:t>
            </a:r>
            <a:r>
              <a:rPr kumimoji="0" lang="pl-PL" alt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91 327,88 zł</a:t>
            </a:r>
          </a:p>
          <a:p>
            <a:pPr marL="341313" marR="0" lvl="0" indent="-341313" algn="just" defTabSz="449263" rtl="0" eaLnBrk="0" fontAlgn="base" latinLnBrk="0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endParaRPr kumimoji="0" lang="pl-PL" altLang="pl-PL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R="0" lvl="0" algn="ctr" defTabSz="449263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kumimoji="0" lang="pl-PL" altLang="pl-PL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pl-PL" altLang="pl-PL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ŁĄCZNIE DOCHODY: 9 044 095,89 zł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BEAC833-0807-CAD0-2C6B-BF7895CC0F3A}"/>
              </a:ext>
            </a:extLst>
          </p:cNvPr>
          <p:cNvSpPr txBox="1"/>
          <p:nvPr/>
        </p:nvSpPr>
        <p:spPr>
          <a:xfrm rot="16200000">
            <a:off x="-728024" y="1834664"/>
            <a:ext cx="35177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2024</a:t>
            </a:r>
          </a:p>
        </p:txBody>
      </p:sp>
    </p:spTree>
    <p:extLst>
      <p:ext uri="{BB962C8B-B14F-4D97-AF65-F5344CB8AC3E}">
        <p14:creationId xmlns:p14="http://schemas.microsoft.com/office/powerpoint/2010/main" val="14115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14B6F-F852-6898-4277-8FDD8313F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C488292-5514-92B0-C0B3-9BB74E49B869}"/>
              </a:ext>
            </a:extLst>
          </p:cNvPr>
          <p:cNvSpPr/>
          <p:nvPr/>
        </p:nvSpPr>
        <p:spPr>
          <a:xfrm>
            <a:off x="846160" y="0"/>
            <a:ext cx="411139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l-PL" dirty="0"/>
          </a:p>
          <a:p>
            <a:pPr algn="ctr"/>
            <a:r>
              <a:rPr lang="pl-PL" dirty="0"/>
              <a:t> </a:t>
            </a:r>
          </a:p>
          <a:p>
            <a:pPr algn="ctr"/>
            <a:r>
              <a:rPr lang="pl-PL" b="1" dirty="0"/>
              <a:t>			</a:t>
            </a:r>
            <a:endParaRPr lang="pl-PL" dirty="0"/>
          </a:p>
          <a:p>
            <a:pPr algn="ctr"/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EDB891B-7F91-420C-01D6-064F908C090B}"/>
              </a:ext>
            </a:extLst>
          </p:cNvPr>
          <p:cNvSpPr txBox="1"/>
          <p:nvPr/>
        </p:nvSpPr>
        <p:spPr>
          <a:xfrm>
            <a:off x="1716657" y="407963"/>
            <a:ext cx="9818851" cy="662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49263" rtl="0" eaLnBrk="0" fontAlgn="base" latinLnBrk="0" hangingPunct="0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r>
              <a:rPr lang="pl-PL" sz="2400" b="1" kern="0" dirty="0">
                <a:solidFill>
                  <a:srgbClr val="0070C0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WYDATKI</a:t>
            </a:r>
            <a:endParaRPr kumimoji="0" lang="pl-PL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1313" marR="0" lvl="0" indent="-341313" algn="l" defTabSz="449263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Dotacje celowe przekazane gminie na zadania bieżące realizowane na podstawie porozumień między jednostkami samorządu terytorialnego (ITPOK, PSZOK)                      </a:t>
            </a: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783 440,00 zł</a:t>
            </a:r>
          </a:p>
          <a:p>
            <a:pPr marL="341313" marR="0" lvl="0" indent="-341313" algn="l" defTabSz="449263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Koszty związane z obsługą systemu gospodarki odpadami tj. realizacja umowy dot. odbioru i transportu niesegregowanych (zmieszanych) odpadów komunalnych oraz odbioru, transportu i zagospodarowania odpadów zbieranych w sposób selektywny, umowy dot. ważenia pojazdów świadczących na rzecz gminy usługę odbioru i transportu odpadów komunalnych, umowy na obsługę korespondencji (poczta), umowy dot. utworzenia i prowadzenia PSZOK </a:t>
            </a: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6 071 096,67 zł</a:t>
            </a:r>
          </a:p>
          <a:p>
            <a:pPr marL="341313" marR="0" lvl="0" indent="-341313" algn="l" defTabSz="449263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Koszty związanie z funkcjonowaniem Biura Gospodarki Odpadami tj. zwrot kosztów egzekucyjnych w związku z wystawionymi tytułami wykonawczymi dot. opłaty za gospodarowanie odpadami komunalnymi, zakup materiałów i wyposażenia            </a:t>
            </a: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9 061,01 zł</a:t>
            </a:r>
          </a:p>
          <a:p>
            <a:pPr marL="341313" marR="0" lvl="0" indent="-341313" algn="l" defTabSz="449263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Koszty związane z funkcjonowaniem Biura Gospodarki Odpadami ujęte </a:t>
            </a:r>
            <a:br>
              <a:rPr kumimoji="0" lang="pl-PL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pl-PL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 budżecie OR, IT  </a:t>
            </a: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359 576,86 zł</a:t>
            </a:r>
          </a:p>
          <a:p>
            <a:pPr marL="341313" marR="0" lvl="0" indent="-341313" algn="l" defTabSz="449263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pl-PL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Wydatki inwestycyjne jednostek budżetowych (PSZOK)  </a:t>
            </a: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66 771,00 zł</a:t>
            </a:r>
          </a:p>
          <a:p>
            <a:pPr marL="341313" marR="0" lvl="0" indent="-341313" algn="l" defTabSz="449263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l-PL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ctr" defTabSz="449263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kumimoji="0" lang="pl-PL" b="1" i="0" u="none" strike="noStrike" kern="1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ŁĄCZNIE WYDATKI: 7 289 945,54 zł</a:t>
            </a:r>
          </a:p>
          <a:p>
            <a:pPr marL="341313" marR="0" lvl="0" indent="-341313" algn="l" defTabSz="449263" rtl="0" eaLnBrk="0" fontAlgn="base" latinLnBrk="0" hangingPunct="0">
              <a:spcBef>
                <a:spcPct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pl-PL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03C5923-E23F-24BC-2DD6-CDCBD58DC0C3}"/>
              </a:ext>
            </a:extLst>
          </p:cNvPr>
          <p:cNvSpPr txBox="1"/>
          <p:nvPr/>
        </p:nvSpPr>
        <p:spPr>
          <a:xfrm rot="16200000">
            <a:off x="-717976" y="1824616"/>
            <a:ext cx="34976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wykonanie budżetu 2024</a:t>
            </a:r>
          </a:p>
        </p:txBody>
      </p:sp>
    </p:spTree>
    <p:extLst>
      <p:ext uri="{BB962C8B-B14F-4D97-AF65-F5344CB8AC3E}">
        <p14:creationId xmlns:p14="http://schemas.microsoft.com/office/powerpoint/2010/main" val="38084041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urowana Goślina">
      <a:dk1>
        <a:sysClr val="windowText" lastClr="000000"/>
      </a:dk1>
      <a:lt1>
        <a:sysClr val="window" lastClr="FFFFFF"/>
      </a:lt1>
      <a:dk2>
        <a:srgbClr val="44546A"/>
      </a:dk2>
      <a:lt2>
        <a:srgbClr val="B19D82"/>
      </a:lt2>
      <a:accent1>
        <a:srgbClr val="0E4087"/>
      </a:accent1>
      <a:accent2>
        <a:srgbClr val="FF6600"/>
      </a:accent2>
      <a:accent3>
        <a:srgbClr val="E61E23"/>
      </a:accent3>
      <a:accent4>
        <a:srgbClr val="FEC30F"/>
      </a:accent4>
      <a:accent5>
        <a:srgbClr val="6EC4D5"/>
      </a:accent5>
      <a:accent6>
        <a:srgbClr val="A624A0"/>
      </a:accent6>
      <a:hlink>
        <a:srgbClr val="0563C1"/>
      </a:hlink>
      <a:folHlink>
        <a:srgbClr val="954F72"/>
      </a:folHlink>
    </a:clrScheme>
    <a:fontScheme name="Murowana Goślina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5614</TotalTime>
  <Words>535</Words>
  <Application>Microsoft Office PowerPoint</Application>
  <PresentationFormat>Panoramiczny</PresentationFormat>
  <Paragraphs>100</Paragraphs>
  <Slides>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Paweł Woźniak</dc:creator>
  <cp:lastModifiedBy>Justyna Radomska</cp:lastModifiedBy>
  <cp:revision>28</cp:revision>
  <cp:lastPrinted>2024-11-20T09:16:43Z</cp:lastPrinted>
  <dcterms:created xsi:type="dcterms:W3CDTF">2024-10-02T14:00:01Z</dcterms:created>
  <dcterms:modified xsi:type="dcterms:W3CDTF">2025-05-08T08:08:13Z</dcterms:modified>
</cp:coreProperties>
</file>