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8" r:id="rId4"/>
    <p:sldId id="258" r:id="rId5"/>
    <p:sldId id="287" r:id="rId6"/>
    <p:sldId id="282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896112" y="2824554"/>
            <a:ext cx="60233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Biuro Bezpieczeństwa 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b="1" dirty="0">
                <a:latin typeface="Century Gothic" panose="020B0502020202020204" pitchFamily="34" charset="0"/>
              </a:rPr>
              <a:t>i Zarządzania Kryzysowego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982639" y="5417544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Przygotował - Łukasz Lech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4E97817-D313-3E5D-CA46-017B64F87E2C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53A62CA-D220-B75C-5AFA-B23EB76587B7}"/>
              </a:ext>
            </a:extLst>
          </p:cNvPr>
          <p:cNvSpPr txBox="1"/>
          <p:nvPr/>
        </p:nvSpPr>
        <p:spPr>
          <a:xfrm>
            <a:off x="1572295" y="2022987"/>
            <a:ext cx="10087897" cy="3240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/>
              <a:t>WYKONANIE WYDATKÓW </a:t>
            </a:r>
          </a:p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rgbClr val="FF0000"/>
                </a:solidFill>
              </a:rPr>
              <a:t>855 144,09</a:t>
            </a:r>
          </a:p>
          <a:p>
            <a:pPr algn="ctr">
              <a:lnSpc>
                <a:spcPct val="150000"/>
              </a:lnSpc>
            </a:pPr>
            <a:r>
              <a:rPr lang="pl-PL" sz="2800" b="1" dirty="0"/>
              <a:t>WYKONANIE DOCHODÓW </a:t>
            </a:r>
          </a:p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rgbClr val="FF0000"/>
                </a:solidFill>
              </a:rPr>
              <a:t>43 008,00</a:t>
            </a: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984918-7776-235E-F9BB-BA611907A85D}"/>
              </a:ext>
            </a:extLst>
          </p:cNvPr>
          <p:cNvSpPr txBox="1"/>
          <p:nvPr/>
        </p:nvSpPr>
        <p:spPr>
          <a:xfrm rot="16200000">
            <a:off x="-781885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11442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0053F-C148-0428-3DD6-6FC4FEC17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ACF18FD-3135-78FC-A44D-D6C04A0FF52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8F82DBB-B1A7-C64B-994B-DF0FA628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15" y="510814"/>
            <a:ext cx="10467407" cy="6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Dochody</a:t>
            </a:r>
            <a:br>
              <a:rPr lang="pl-PL" altLang="pl-PL" sz="28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8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29CBCBEE-7414-8CAC-D710-C0AC86D6D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15" y="1384105"/>
            <a:ext cx="36115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rozdział 75412</a:t>
            </a:r>
          </a:p>
          <a:p>
            <a:endParaRPr lang="pl-PL" altLang="pl-PL" sz="2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90E3B42-EF02-177B-84F6-9A0D982DA76F}"/>
              </a:ext>
            </a:extLst>
          </p:cNvPr>
          <p:cNvSpPr txBox="1"/>
          <p:nvPr/>
        </p:nvSpPr>
        <p:spPr>
          <a:xfrm>
            <a:off x="1473146" y="2806773"/>
            <a:ext cx="10557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rozliczenia/zwroty (media)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3 008,00 zł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dotacja celowa Wojewody dot. OSP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40 000,00 zł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B6EFB6F-2FA1-6EFE-BD25-8A745EFC27F4}"/>
              </a:ext>
            </a:extLst>
          </p:cNvPr>
          <p:cNvSpPr txBox="1"/>
          <p:nvPr/>
        </p:nvSpPr>
        <p:spPr>
          <a:xfrm rot="16200000">
            <a:off x="-781885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168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F8AD6CE-5540-E704-E884-B482D2A0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15" y="543093"/>
            <a:ext cx="10467407" cy="6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Ochotnicze Straże Pożarne </a:t>
            </a:r>
            <a:br>
              <a:rPr lang="pl-PL" altLang="pl-PL" sz="28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8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D5A1564A-0D50-988C-B293-E99C6F06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15" y="1391726"/>
            <a:ext cx="36115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rozdział 75412</a:t>
            </a:r>
          </a:p>
          <a:p>
            <a:endParaRPr lang="pl-PL" altLang="pl-PL" sz="2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główne wydatki: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3315345-4340-73AA-259B-454FA6264629}"/>
              </a:ext>
            </a:extLst>
          </p:cNvPr>
          <p:cNvSpPr txBox="1"/>
          <p:nvPr/>
        </p:nvSpPr>
        <p:spPr>
          <a:xfrm>
            <a:off x="1518115" y="2611181"/>
            <a:ext cx="10557344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dotacje celowe dla OSP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48 700,00 zł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ekwiwalent dla strażaków OSP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64 138,00 zł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umowy w zakresie utrzymania sprzętu i wozów OSP (umowy zlecenie z konserwatorami)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42 499,96 zł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wyposażenie dla OSP w tym paliwo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119 653,16 zł, </a:t>
            </a: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w tym: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wydatki jednostek pomocniczych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25 550,00 zł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umundurowanie dla strażaków –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 69 821,60 zł, </a:t>
            </a: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w tym: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wydatki jednostek pomocniczych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14 850,00 zł </a:t>
            </a:r>
          </a:p>
          <a:p>
            <a:pPr marL="540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dotacja Wojewody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40 000,00 zł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813C332-2046-DA15-5774-BF1C710E889E}"/>
              </a:ext>
            </a:extLst>
          </p:cNvPr>
          <p:cNvSpPr txBox="1"/>
          <p:nvPr/>
        </p:nvSpPr>
        <p:spPr>
          <a:xfrm rot="16200000">
            <a:off x="-781885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E623-8FC2-C69F-A736-071E7600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88E684E-3CF8-583D-9858-64D03021167A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C09902E-6750-7B4D-AEDA-0D5959B31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15" y="510814"/>
            <a:ext cx="10467407" cy="6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altLang="pl-PL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Ochotnicze Straże Pożarne </a:t>
            </a:r>
            <a:br>
              <a:rPr lang="pl-PL" altLang="pl-PL" sz="28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sz="2800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6FD1A3B9-EB36-3B65-3FE4-CDCEFF36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15" y="1384105"/>
            <a:ext cx="36115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rozdział 75412</a:t>
            </a:r>
          </a:p>
          <a:p>
            <a:endParaRPr lang="pl-PL" altLang="pl-PL" sz="22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2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główne wydatki cd.: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965CE6-F481-4B29-4CF6-07E5234C995E}"/>
              </a:ext>
            </a:extLst>
          </p:cNvPr>
          <p:cNvSpPr txBox="1"/>
          <p:nvPr/>
        </p:nvSpPr>
        <p:spPr>
          <a:xfrm>
            <a:off x="1473146" y="2806773"/>
            <a:ext cx="105573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naprawy, remonty, usługi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116 362,83 zł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opłaty za odpady komunalne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17 928,00 zł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usługi telekomunikacyjne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2 241,77 zł</a:t>
            </a:r>
            <a:endParaRPr lang="pl-PL" altLang="pl-PL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200" dirty="0">
                <a:ea typeface="Verdana" panose="020B0604030504040204" pitchFamily="34" charset="0"/>
                <a:cs typeface="Verdana" panose="020B0604030504040204" pitchFamily="34" charset="0"/>
              </a:rPr>
              <a:t>opłaty za gaz, energię elektryczną i wodę w budynkach OSP oraz opłata abonamentowa za hydranty uliczne – </a:t>
            </a:r>
            <a:r>
              <a:rPr lang="pl-PL" altLang="pl-PL" sz="2200" b="1" dirty="0">
                <a:ea typeface="Verdana" panose="020B0604030504040204" pitchFamily="34" charset="0"/>
                <a:cs typeface="Verdana" panose="020B0604030504040204" pitchFamily="34" charset="0"/>
              </a:rPr>
              <a:t>325 263,89 zł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381DD4C-F2B5-0D6C-A833-20F0FFED1949}"/>
              </a:ext>
            </a:extLst>
          </p:cNvPr>
          <p:cNvSpPr txBox="1"/>
          <p:nvPr/>
        </p:nvSpPr>
        <p:spPr>
          <a:xfrm rot="16200000">
            <a:off x="-781885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40624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7EC32-EAED-9FFE-DB35-C2F060893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12E3C70-C7E8-8F50-1315-997610886921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74A3DD6-9A86-EEB0-4617-EB6A7F71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198" y="335615"/>
            <a:ext cx="8893175" cy="6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l-PL" altLang="pl-PL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Zarządzanie kryzysowe</a:t>
            </a:r>
            <a:br>
              <a:rPr lang="pl-PL" altLang="pl-PL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altLang="pl-PL" sz="2800" b="1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bezpieczeństwo publiczne</a:t>
            </a:r>
            <a:br>
              <a:rPr lang="pl-PL" altLang="pl-PL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l-PL" altLang="pl-PL" dirty="0"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le tekstowe 5">
            <a:extLst>
              <a:ext uri="{FF2B5EF4-FFF2-40B4-BE49-F238E27FC236}">
                <a16:creationId xmlns:a16="http://schemas.microsoft.com/office/drawing/2014/main" id="{132A9546-446F-CB24-6811-292D0CC9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114" y="2051508"/>
            <a:ext cx="63260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rozdział </a:t>
            </a:r>
            <a:r>
              <a:rPr lang="pl-PL" altLang="pl-PL" sz="2400" u="sng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75478, 75495, 75023, 75421, 85195</a:t>
            </a:r>
            <a:r>
              <a:rPr lang="pl-PL" altLang="pl-PL" sz="2400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pl-PL" altLang="pl-PL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altLang="pl-PL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główne wydatki: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A5C0465-85F9-B7B8-08BF-EAB942928000}"/>
              </a:ext>
            </a:extLst>
          </p:cNvPr>
          <p:cNvSpPr txBox="1"/>
          <p:nvPr/>
        </p:nvSpPr>
        <p:spPr>
          <a:xfrm>
            <a:off x="1518114" y="3509662"/>
            <a:ext cx="1055734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pomoc finansowa dla gminy Prudnik –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30 000,00 zł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 czujniki tlenku węgla –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6 000,00 zł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ochrona obiektów UMiG, zakup wyposażenia –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4 765,65 zł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usługi pozostałe dot. zarządzania kryzysowego –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1 950,00 zł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altLang="pl-PL" sz="2400" dirty="0">
                <a:ea typeface="Verdana" panose="020B0604030504040204" pitchFamily="34" charset="0"/>
                <a:cs typeface="Verdana" panose="020B0604030504040204" pitchFamily="34" charset="0"/>
              </a:rPr>
              <a:t>gablota zewnętrzna na AED – </a:t>
            </a:r>
            <a:r>
              <a:rPr lang="pl-PL" altLang="pl-PL" sz="2400" b="1" dirty="0">
                <a:ea typeface="Verdana" panose="020B0604030504040204" pitchFamily="34" charset="0"/>
                <a:cs typeface="Verdana" panose="020B0604030504040204" pitchFamily="34" charset="0"/>
              </a:rPr>
              <a:t>2 500,00 zł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altLang="pl-PL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altLang="pl-PL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altLang="pl-P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altLang="pl-P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1E9F598-7CEA-FB41-6A9C-874229CA4E92}"/>
              </a:ext>
            </a:extLst>
          </p:cNvPr>
          <p:cNvSpPr txBox="1"/>
          <p:nvPr/>
        </p:nvSpPr>
        <p:spPr>
          <a:xfrm rot="16200000">
            <a:off x="-781885" y="1769406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budżetu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rok</a:t>
            </a:r>
            <a:r>
              <a:rPr lang="pl-PL" b="1" dirty="0"/>
              <a:t> </a:t>
            </a:r>
            <a:r>
              <a:rPr lang="pl-PL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573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275</Words>
  <Application>Microsoft Office PowerPoint</Application>
  <PresentationFormat>Panoramiczny</PresentationFormat>
  <Paragraphs>48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21</cp:revision>
  <dcterms:created xsi:type="dcterms:W3CDTF">2024-10-02T14:00:01Z</dcterms:created>
  <dcterms:modified xsi:type="dcterms:W3CDTF">2025-05-08T07:30:40Z</dcterms:modified>
</cp:coreProperties>
</file>