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307" r:id="rId5"/>
    <p:sldId id="309" r:id="rId6"/>
    <p:sldId id="310" r:id="rId7"/>
    <p:sldId id="311" r:id="rId8"/>
    <p:sldId id="312" r:id="rId9"/>
    <p:sldId id="31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0206-043F-46C4-B518-D8A1F32F7C04}" type="datetimeFigureOut">
              <a:rPr lang="pl-PL" smtClean="0"/>
              <a:t>16.05.2025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B5C4-BFDC-4380-B8E3-59BD2E95C4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35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EB5C4-BFDC-4380-B8E3-59BD2E95C45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53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Promocji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859809" y="5298672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Paweł Woźniak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542655" y="925388"/>
            <a:ext cx="783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+mj-lt"/>
                <a:ea typeface="Inter Black" panose="02000A03000000020004" pitchFamily="2" charset="0"/>
                <a:cs typeface="Inter Black" panose="02000A03000000020004" pitchFamily="2" charset="0"/>
              </a:rPr>
              <a:t>Składowe budżetu Referatu Promocji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D8E756C-C9E6-74E3-1700-AE206DF4775D}"/>
              </a:ext>
            </a:extLst>
          </p:cNvPr>
          <p:cNvSpPr txBox="1"/>
          <p:nvPr/>
        </p:nvSpPr>
        <p:spPr>
          <a:xfrm>
            <a:off x="1634835" y="2096655"/>
            <a:ext cx="7833814" cy="318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Obsługa jednostek pomocniczych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kern="1200" dirty="0">
                <a:effectLst/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Udział w stowarzyszeniach i związkach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altLang="en-US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Promocja jednostek samorządu terytorialnego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altLang="en-US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Turystyka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altLang="en-US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Inne wydatki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altLang="en-US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0B7EA36-5F2D-A989-2C43-FF992A98E594}"/>
              </a:ext>
            </a:extLst>
          </p:cNvPr>
          <p:cNvSpPr txBox="1"/>
          <p:nvPr/>
        </p:nvSpPr>
        <p:spPr>
          <a:xfrm rot="16200000">
            <a:off x="-518486" y="1542163"/>
            <a:ext cx="31411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Jednostki pomocnicze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C2EAE67-EAE3-2EEB-2EC1-3FEF08642C68}"/>
              </a:ext>
            </a:extLst>
          </p:cNvPr>
          <p:cNvSpPr txBox="1"/>
          <p:nvPr/>
        </p:nvSpPr>
        <p:spPr>
          <a:xfrm>
            <a:off x="2053651" y="485137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Obsługa Jednostek Pomocniczych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9CB23B-19F0-E664-1436-6551B6A72B48}"/>
              </a:ext>
            </a:extLst>
          </p:cNvPr>
          <p:cNvSpPr txBox="1"/>
          <p:nvPr/>
        </p:nvSpPr>
        <p:spPr>
          <a:xfrm>
            <a:off x="1715323" y="1372885"/>
            <a:ext cx="9962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Wykonanie ogółem: </a:t>
            </a:r>
            <a:r>
              <a:rPr lang="pl-PL" sz="24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902 831,00 zł </a:t>
            </a:r>
          </a:p>
          <a:p>
            <a:r>
              <a:rPr lang="pl-PL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(w tym 448 227,09 zł Fundusz Sołecki – Inwestycje)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C2B4B1-5331-0BAD-7762-66829B3C0597}"/>
              </a:ext>
            </a:extLst>
          </p:cNvPr>
          <p:cNvSpPr txBox="1"/>
          <p:nvPr/>
        </p:nvSpPr>
        <p:spPr>
          <a:xfrm>
            <a:off x="1453897" y="2554146"/>
            <a:ext cx="10122408" cy="234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Fundusz Sołecki – 567 340,90 zł (w tym </a:t>
            </a:r>
            <a:r>
              <a:rPr lang="pl-PL" sz="2000" b="1" dirty="0"/>
              <a:t>119 113,81 zł</a:t>
            </a:r>
            <a:r>
              <a:rPr lang="pl-PL" sz="2000" dirty="0"/>
              <a:t> z Referatu Promocji)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Diety Sołtysów – </a:t>
            </a:r>
            <a:r>
              <a:rPr lang="pl-PL" sz="2000" b="1" dirty="0"/>
              <a:t>219 800,00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Strategie rozwoju (Głębocko, Kamińsko, Rakownia, Wojnowo) – </a:t>
            </a:r>
            <a:r>
              <a:rPr lang="pl-PL" sz="2000" b="1" dirty="0"/>
              <a:t>7 600,00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Opiekunowie świetlic/OSP – </a:t>
            </a:r>
            <a:r>
              <a:rPr lang="pl-PL" sz="2000" b="1" dirty="0"/>
              <a:t>55 422,95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Pozostałe wydatki  - </a:t>
            </a:r>
            <a:r>
              <a:rPr lang="pl-PL" sz="2000" b="1" dirty="0"/>
              <a:t>52 667,15 zł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41CAEE3-CC5E-145E-C0E3-193973DC8CD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0C66151-16AC-A7D8-7195-F9B2375360A1}"/>
              </a:ext>
            </a:extLst>
          </p:cNvPr>
          <p:cNvSpPr txBox="1"/>
          <p:nvPr/>
        </p:nvSpPr>
        <p:spPr>
          <a:xfrm rot="16200000">
            <a:off x="-541577" y="1565254"/>
            <a:ext cx="31872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Stowarzyszenia i związki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057B4FF-3F01-78C7-6DCF-9D483E7DEBA3}"/>
              </a:ext>
            </a:extLst>
          </p:cNvPr>
          <p:cNvSpPr txBox="1"/>
          <p:nvPr/>
        </p:nvSpPr>
        <p:spPr>
          <a:xfrm>
            <a:off x="2053652" y="734518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kern="1200" dirty="0">
                <a:effectLst/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Udział w stowarzyszeniach i związkach</a:t>
            </a:r>
            <a:r>
              <a:rPr lang="pl-PL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887B612-7F4A-7E76-6F94-A82EBB2EAE2A}"/>
              </a:ext>
            </a:extLst>
          </p:cNvPr>
          <p:cNvSpPr txBox="1"/>
          <p:nvPr/>
        </p:nvSpPr>
        <p:spPr>
          <a:xfrm>
            <a:off x="2053651" y="1782831"/>
            <a:ext cx="945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Wykonanie ogółem: </a:t>
            </a:r>
            <a:r>
              <a:rPr lang="pl-PL" sz="24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746 123,74 zł</a:t>
            </a:r>
            <a:endParaRPr lang="pl-PL" sz="24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B700136-748B-F44D-BD7B-469C63E72280}"/>
              </a:ext>
            </a:extLst>
          </p:cNvPr>
          <p:cNvSpPr txBox="1"/>
          <p:nvPr/>
        </p:nvSpPr>
        <p:spPr>
          <a:xfrm>
            <a:off x="2053651" y="2554146"/>
            <a:ext cx="9129009" cy="280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err="1">
                <a:ea typeface="Inter" panose="02000503000000020004" pitchFamily="2" charset="0"/>
                <a:cs typeface="Inter" panose="02000503000000020004" pitchFamily="2" charset="0"/>
              </a:rPr>
              <a:t>Cittaslow</a:t>
            </a:r>
            <a:r>
              <a:rPr lang="pl-PL" sz="2000" dirty="0">
                <a:ea typeface="Inter" panose="02000503000000020004" pitchFamily="2" charset="0"/>
                <a:cs typeface="Inter" panose="02000503000000020004" pitchFamily="2" charset="0"/>
              </a:rPr>
              <a:t> – </a:t>
            </a:r>
            <a:r>
              <a:rPr lang="pl-PL" sz="2000" b="1" dirty="0">
                <a:ea typeface="Inter" panose="02000503000000020004" pitchFamily="2" charset="0"/>
                <a:cs typeface="Inter" panose="02000503000000020004" pitchFamily="2" charset="0"/>
              </a:rPr>
              <a:t>6 668,90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ea typeface="Inter" panose="02000503000000020004" pitchFamily="2" charset="0"/>
                <a:cs typeface="Inter" panose="02000503000000020004" pitchFamily="2" charset="0"/>
              </a:rPr>
              <a:t>Poznańska Lokalna Organizacja Turystyczna – </a:t>
            </a:r>
            <a:r>
              <a:rPr lang="pl-PL" sz="2000" b="1" dirty="0">
                <a:ea typeface="Inter" panose="02000503000000020004" pitchFamily="2" charset="0"/>
                <a:cs typeface="Inter" panose="02000503000000020004" pitchFamily="2" charset="0"/>
              </a:rPr>
              <a:t>5 000,00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ea typeface="Inter" panose="02000503000000020004" pitchFamily="2" charset="0"/>
                <a:cs typeface="Inter" panose="02000503000000020004" pitchFamily="2" charset="0"/>
              </a:rPr>
              <a:t>Wielkopolska Organizacja Turystyczna – </a:t>
            </a:r>
            <a:r>
              <a:rPr lang="pl-PL" sz="2000" b="1" dirty="0">
                <a:ea typeface="Inter" panose="02000503000000020004" pitchFamily="2" charset="0"/>
                <a:cs typeface="Inter" panose="02000503000000020004" pitchFamily="2" charset="0"/>
              </a:rPr>
              <a:t>2 556,16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ea typeface="Inter" panose="02000503000000020004" pitchFamily="2" charset="0"/>
                <a:cs typeface="Inter" panose="02000503000000020004" pitchFamily="2" charset="0"/>
              </a:rPr>
              <a:t>LGD Kraina Trzech Rzek – </a:t>
            </a:r>
            <a:r>
              <a:rPr lang="pl-PL" sz="2000" b="1" dirty="0">
                <a:ea typeface="Inter" panose="02000503000000020004" pitchFamily="2" charset="0"/>
                <a:cs typeface="Inter" panose="02000503000000020004" pitchFamily="2" charset="0"/>
              </a:rPr>
              <a:t>33 084,00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ea typeface="Inter" panose="02000503000000020004" pitchFamily="2" charset="0"/>
                <a:cs typeface="Inter" panose="02000503000000020004" pitchFamily="2" charset="0"/>
              </a:rPr>
              <a:t>Związek Międzygminny Puszcza Zielonka – </a:t>
            </a:r>
            <a:r>
              <a:rPr lang="pl-PL" sz="2000" b="1" dirty="0">
                <a:ea typeface="Inter" panose="02000503000000020004" pitchFamily="2" charset="0"/>
                <a:cs typeface="Inter" panose="02000503000000020004" pitchFamily="2" charset="0"/>
              </a:rPr>
              <a:t>448 580,00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ea typeface="Inter" panose="02000503000000020004" pitchFamily="2" charset="0"/>
                <a:cs typeface="Inter" panose="02000503000000020004" pitchFamily="2" charset="0"/>
              </a:rPr>
              <a:t>Metropolia Poznań – </a:t>
            </a:r>
            <a:r>
              <a:rPr lang="pl-PL" sz="2000" b="1" dirty="0">
                <a:ea typeface="Inter" panose="02000503000000020004" pitchFamily="2" charset="0"/>
                <a:cs typeface="Inter" panose="02000503000000020004" pitchFamily="2" charset="0"/>
              </a:rPr>
              <a:t>250 234,68 zł</a:t>
            </a:r>
          </a:p>
        </p:txBody>
      </p:sp>
    </p:spTree>
    <p:extLst>
      <p:ext uri="{BB962C8B-B14F-4D97-AF65-F5344CB8AC3E}">
        <p14:creationId xmlns:p14="http://schemas.microsoft.com/office/powerpoint/2010/main" val="180967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3889-E1A5-C072-8FCC-5CD6E5A7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02795CA-C217-3AF1-87D9-A0F690ADBB56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1F7422F-F8B8-A569-4811-FF2A31CFB0C8}"/>
              </a:ext>
            </a:extLst>
          </p:cNvPr>
          <p:cNvSpPr txBox="1"/>
          <p:nvPr/>
        </p:nvSpPr>
        <p:spPr>
          <a:xfrm rot="16200000">
            <a:off x="-195212" y="1218889"/>
            <a:ext cx="24945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Promocja gminy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BE34304-006F-783D-7735-C3C920C9E479}"/>
              </a:ext>
            </a:extLst>
          </p:cNvPr>
          <p:cNvSpPr txBox="1"/>
          <p:nvPr/>
        </p:nvSpPr>
        <p:spPr>
          <a:xfrm>
            <a:off x="2053652" y="485136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Promocja jednostek samorządu terytorialnego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4A53CF3-4DFB-BEFA-A3B2-10A6F2722B91}"/>
              </a:ext>
            </a:extLst>
          </p:cNvPr>
          <p:cNvSpPr txBox="1"/>
          <p:nvPr/>
        </p:nvSpPr>
        <p:spPr>
          <a:xfrm>
            <a:off x="1890425" y="1468025"/>
            <a:ext cx="945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Wykonanie ogółem: </a:t>
            </a:r>
            <a:r>
              <a:rPr lang="pl-PL" sz="24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236 512,56 zł</a:t>
            </a:r>
            <a:endParaRPr lang="pl-PL" sz="24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089911-0F64-14D0-3173-A9B75C31533E}"/>
              </a:ext>
            </a:extLst>
          </p:cNvPr>
          <p:cNvSpPr txBox="1"/>
          <p:nvPr/>
        </p:nvSpPr>
        <p:spPr>
          <a:xfrm>
            <a:off x="1797620" y="2864844"/>
            <a:ext cx="9129009" cy="280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Skład i wydanie Goślińskiego Biuletynu Mieszkańców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64 600,20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Relacje foto/wideo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61 488,00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Druk materiałów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20 604,43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D</a:t>
            </a: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ziałania edukacyjno-informacyjne i promocyjne </a:t>
            </a: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63 845,22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Inne usługi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12 414,71 zł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P</a:t>
            </a: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rzygotowania graficzne materiałów promocyjnych </a:t>
            </a: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8 560,00 zł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65B83BB-BA16-0893-DD93-50C8DDB609F7}"/>
              </a:ext>
            </a:extLst>
          </p:cNvPr>
          <p:cNvSpPr txBox="1"/>
          <p:nvPr/>
        </p:nvSpPr>
        <p:spPr>
          <a:xfrm>
            <a:off x="2053652" y="21056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rozdział 75075</a:t>
            </a:r>
          </a:p>
        </p:txBody>
      </p:sp>
    </p:spTree>
    <p:extLst>
      <p:ext uri="{BB962C8B-B14F-4D97-AF65-F5344CB8AC3E}">
        <p14:creationId xmlns:p14="http://schemas.microsoft.com/office/powerpoint/2010/main" val="123175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B9AC-1594-8EAC-4D74-61BBDDE1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59EC808-EA02-0351-2FA9-57D18073CA28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B15C01-B8CD-FF16-051D-6F4B241E7136}"/>
              </a:ext>
            </a:extLst>
          </p:cNvPr>
          <p:cNvSpPr txBox="1"/>
          <p:nvPr/>
        </p:nvSpPr>
        <p:spPr>
          <a:xfrm rot="16200000">
            <a:off x="192715" y="830962"/>
            <a:ext cx="17187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Turystyka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68F6E0-4B27-EF8F-C8B3-649B1B15F6A1}"/>
              </a:ext>
            </a:extLst>
          </p:cNvPr>
          <p:cNvSpPr txBox="1"/>
          <p:nvPr/>
        </p:nvSpPr>
        <p:spPr>
          <a:xfrm>
            <a:off x="2053652" y="734518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Turystyka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2F6DBEF-8833-D852-53E2-00E3E78B7E6C}"/>
              </a:ext>
            </a:extLst>
          </p:cNvPr>
          <p:cNvSpPr txBox="1"/>
          <p:nvPr/>
        </p:nvSpPr>
        <p:spPr>
          <a:xfrm>
            <a:off x="2136780" y="2334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rozdział 63003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D3E8FF-5ADF-4918-F6E3-0BFB44C94F83}"/>
              </a:ext>
            </a:extLst>
          </p:cNvPr>
          <p:cNvSpPr txBox="1">
            <a:spLocks/>
          </p:cNvSpPr>
          <p:nvPr/>
        </p:nvSpPr>
        <p:spPr>
          <a:xfrm>
            <a:off x="2136780" y="3299463"/>
            <a:ext cx="8229600" cy="934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Utrzymanie infrastruktury i promocja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20 158,29 zł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Materiały, wyposażenie, spożywcze –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1 963,83 zł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C587004-3302-3892-B79A-C66C5B04A022}"/>
              </a:ext>
            </a:extLst>
          </p:cNvPr>
          <p:cNvSpPr txBox="1"/>
          <p:nvPr/>
        </p:nvSpPr>
        <p:spPr>
          <a:xfrm>
            <a:off x="2136780" y="1707661"/>
            <a:ext cx="945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Wykonanie ogółem: </a:t>
            </a:r>
            <a:r>
              <a:rPr lang="pl-PL" sz="24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22 122,12 zł</a:t>
            </a:r>
            <a:endParaRPr lang="pl-PL" sz="24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5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7A4E5-B839-9F95-0E04-D3344CFB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BC829FF-F57A-50F3-42F6-353C95CC50EC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29B23-D4EE-AA93-EE2C-BAA035839EB4}"/>
              </a:ext>
            </a:extLst>
          </p:cNvPr>
          <p:cNvSpPr txBox="1"/>
          <p:nvPr/>
        </p:nvSpPr>
        <p:spPr>
          <a:xfrm rot="16200000">
            <a:off x="192715" y="830962"/>
            <a:ext cx="17187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Inne 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5C82791-3829-7607-B0CF-942E3BA4DC93}"/>
              </a:ext>
            </a:extLst>
          </p:cNvPr>
          <p:cNvSpPr txBox="1"/>
          <p:nvPr/>
        </p:nvSpPr>
        <p:spPr>
          <a:xfrm>
            <a:off x="2053652" y="734518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Inne wydatki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7E19AD-4BA3-FD2C-CBD0-1C7E50C36249}"/>
              </a:ext>
            </a:extLst>
          </p:cNvPr>
          <p:cNvSpPr txBox="1"/>
          <p:nvPr/>
        </p:nvSpPr>
        <p:spPr>
          <a:xfrm>
            <a:off x="1746504" y="2402616"/>
            <a:ext cx="10134640" cy="337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Wykonanie i montaż tablic – </a:t>
            </a:r>
            <a:r>
              <a:rPr lang="pl-PL" sz="20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2 214,00 zł</a:t>
            </a:r>
            <a:endParaRPr lang="pl-PL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Wykonanie i montaż tablic: Boiska sportowe przy SP 2 oraz przy Stadionie Miejskim: </a:t>
            </a:r>
            <a:r>
              <a:rPr lang="pl-PL" sz="20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5 227,50 zł</a:t>
            </a:r>
            <a:endParaRPr lang="pl-PL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Przygotowanie graficzne działań informacyjnych – </a:t>
            </a:r>
            <a:r>
              <a:rPr lang="pl-PL" sz="20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4 400 zł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fontAlgn="base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Materiały, wyposażenie i art. spożywcze do promocji – </a:t>
            </a:r>
            <a:r>
              <a:rPr lang="pl-PL" sz="20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12 353,12 zł</a:t>
            </a:r>
            <a:endParaRPr lang="pl-PL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Spotkania konsultacyjne i partycypacyjne – </a:t>
            </a:r>
            <a:r>
              <a:rPr lang="pl-PL" sz="20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196,42 zł</a:t>
            </a:r>
            <a:endParaRPr lang="pl-PL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Realizacja projektu „EKO-festyn rodzinny w Murowanej Goślinie” – </a:t>
            </a:r>
            <a:r>
              <a:rPr lang="pl-PL" sz="20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19 743,36 zł</a:t>
            </a:r>
            <a:endParaRPr lang="pl-PL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EF03E9-9EDC-8A2D-9E49-4B9A4DBAC7BF}"/>
              </a:ext>
            </a:extLst>
          </p:cNvPr>
          <p:cNvSpPr txBox="1"/>
          <p:nvPr/>
        </p:nvSpPr>
        <p:spPr>
          <a:xfrm>
            <a:off x="2136780" y="1707661"/>
            <a:ext cx="945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Wykonanie ogółem: </a:t>
            </a:r>
            <a:r>
              <a:rPr lang="pl-PL" sz="24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44 134,40 zł</a:t>
            </a:r>
            <a:endParaRPr lang="pl-PL" sz="24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5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0ABD3CB-6014-6C5E-C893-B88D311B397A}"/>
              </a:ext>
            </a:extLst>
          </p:cNvPr>
          <p:cNvSpPr txBox="1"/>
          <p:nvPr/>
        </p:nvSpPr>
        <p:spPr>
          <a:xfrm>
            <a:off x="1745672" y="1952922"/>
            <a:ext cx="9684328" cy="395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l-PL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Obsługa jednostek pomocniczych -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454 603,91 zł </a:t>
            </a:r>
            <a:r>
              <a:rPr lang="pl-PL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(Inwestycje</a:t>
            </a:r>
            <a:r>
              <a:rPr lang="pl-PL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 - </a:t>
            </a:r>
            <a:r>
              <a:rPr lang="pl-PL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448 227,09 zł)</a:t>
            </a:r>
            <a:r>
              <a:rPr lang="pl-PL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endParaRPr lang="pl-PL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l-PL" sz="2000" kern="1200" dirty="0">
                <a:effectLst/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Udział w stowarzyszeniach i związkach -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746 123,74 zł</a:t>
            </a:r>
            <a:endParaRPr lang="pl-PL" sz="2000" kern="1200" dirty="0">
              <a:effectLst/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l-PL" altLang="en-US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Promocja jednostek samorządu terytorialnego -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236 512,56 zł</a:t>
            </a:r>
            <a:endParaRPr lang="pl-PL" altLang="en-US" sz="20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l-PL" altLang="en-US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Turystyka -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22 122,12 zł</a:t>
            </a:r>
            <a:endParaRPr lang="pl-PL" altLang="en-US" sz="20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l-PL" altLang="en-US" sz="2000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Inne wydatki - </a:t>
            </a:r>
            <a:r>
              <a:rPr lang="pl-PL" sz="20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44 134,40 zł</a:t>
            </a:r>
            <a:endParaRPr lang="pl-PL" altLang="en-US" sz="2000" dirty="0">
              <a:latin typeface="+mj-lt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altLang="en-US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01C5B09-5555-79A7-EECE-F6C108C2B708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BCE99D9-9C08-1B33-B80F-2E1DF6959F2D}"/>
              </a:ext>
            </a:extLst>
          </p:cNvPr>
          <p:cNvSpPr txBox="1"/>
          <p:nvPr/>
        </p:nvSpPr>
        <p:spPr>
          <a:xfrm rot="16200000">
            <a:off x="-47429" y="1071106"/>
            <a:ext cx="21989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0D37E3-FAE5-9D24-31C9-757320E77EF8}"/>
              </a:ext>
            </a:extLst>
          </p:cNvPr>
          <p:cNvSpPr txBox="1"/>
          <p:nvPr/>
        </p:nvSpPr>
        <p:spPr>
          <a:xfrm>
            <a:off x="2053652" y="734518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38941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3CA65-2F03-D936-5AE7-19152ED4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87CECBB-38E6-3E14-FE91-14635977A650}"/>
              </a:ext>
            </a:extLst>
          </p:cNvPr>
          <p:cNvSpPr txBox="1"/>
          <p:nvPr/>
        </p:nvSpPr>
        <p:spPr>
          <a:xfrm>
            <a:off x="5537516" y="1168109"/>
            <a:ext cx="5572444" cy="58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+mj-lt"/>
                <a:ea typeface="Inter" panose="02000503000000020004" pitchFamily="2" charset="0"/>
                <a:cs typeface="Inter" panose="02000503000000020004" pitchFamily="2" charset="0"/>
              </a:rPr>
              <a:t>Wykonanie ogółem – 1 951 723,82 zł</a:t>
            </a:r>
          </a:p>
        </p:txBody>
      </p:sp>
      <p:pic>
        <p:nvPicPr>
          <p:cNvPr id="3" name="Picture 1" descr="wykres_budzet_2024.png">
            <a:extLst>
              <a:ext uri="{FF2B5EF4-FFF2-40B4-BE49-F238E27FC236}">
                <a16:creationId xmlns:a16="http://schemas.microsoft.com/office/drawing/2014/main" id="{A9EAEB03-7F39-8D37-DB9B-48E7CC11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28" y="2066544"/>
            <a:ext cx="7671245" cy="460274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AC288C7-C480-DA49-28FF-C3B8841BE04C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5F7E48-A273-A503-07B6-A3890076E723}"/>
              </a:ext>
            </a:extLst>
          </p:cNvPr>
          <p:cNvSpPr txBox="1"/>
          <p:nvPr/>
        </p:nvSpPr>
        <p:spPr>
          <a:xfrm rot="16200000">
            <a:off x="-47429" y="1071106"/>
            <a:ext cx="21989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4B6A8E5-5B94-75B9-7167-087199CBE218}"/>
              </a:ext>
            </a:extLst>
          </p:cNvPr>
          <p:cNvSpPr txBox="1"/>
          <p:nvPr/>
        </p:nvSpPr>
        <p:spPr>
          <a:xfrm>
            <a:off x="1889060" y="552364"/>
            <a:ext cx="9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latin typeface="+mj-lt"/>
                <a:ea typeface="Inter SemiBold" panose="02000703000000020004" pitchFamily="2" charset="0"/>
                <a:cs typeface="Inter SemiBold" panose="02000703000000020004" pitchFamily="2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2163782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11058</TotalTime>
  <Words>377</Words>
  <Application>Microsoft Office PowerPoint</Application>
  <PresentationFormat>Panoramiczny</PresentationFormat>
  <Paragraphs>65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Inter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Paweł Woźniak</cp:lastModifiedBy>
  <cp:revision>20</cp:revision>
  <dcterms:created xsi:type="dcterms:W3CDTF">2024-10-02T14:00:01Z</dcterms:created>
  <dcterms:modified xsi:type="dcterms:W3CDTF">2025-05-16T08:38:47Z</dcterms:modified>
</cp:coreProperties>
</file>