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87" r:id="rId4"/>
    <p:sldId id="258" r:id="rId5"/>
    <p:sldId id="288" r:id="rId6"/>
    <p:sldId id="289" r:id="rId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90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70020661363918"/>
          <c:y val="0.22083078458167935"/>
          <c:w val="0.38340575380599679"/>
          <c:h val="0.622902323160018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328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10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389313795697585E-2"/>
          <c:y val="0.2300973630843606"/>
          <c:w val="0.40319827579684692"/>
          <c:h val="0.72290431394220378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A17-4F7F-ADF0-E6CBFE6CE87C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A17-4F7F-ADF0-E6CBFE6CE87C}"/>
              </c:ext>
            </c:extLst>
          </c:dPt>
          <c:dPt>
            <c:idx val="2"/>
            <c:bubble3D val="0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A17-4F7F-ADF0-E6CBFE6CE87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A17-4F7F-ADF0-E6CBFE6CE87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A17-4F7F-ADF0-E6CBFE6CE87C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A17-4F7F-ADF0-E6CBFE6CE87C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A17-4F7F-ADF0-E6CBFE6CE87C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A17-4F7F-ADF0-E6CBFE6CE87C}"/>
              </c:ext>
            </c:extLst>
          </c:dPt>
          <c:dLbls>
            <c:dLbl>
              <c:idx val="0"/>
              <c:layout>
                <c:manualLayout>
                  <c:x val="2.6975079382842326E-2"/>
                  <c:y val="-2.92260124536085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7-4F7F-ADF0-E6CBFE6CE87C}"/>
                </c:ext>
              </c:extLst>
            </c:dLbl>
            <c:dLbl>
              <c:idx val="1"/>
              <c:layout>
                <c:manualLayout>
                  <c:x val="-2.8546053152289273E-2"/>
                  <c:y val="5.288593235587502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17-4F7F-ADF0-E6CBFE6CE87C}"/>
                </c:ext>
              </c:extLst>
            </c:dLbl>
            <c:dLbl>
              <c:idx val="2"/>
              <c:layout>
                <c:manualLayout>
                  <c:x val="-4.3932742453766389E-2"/>
                  <c:y val="-1.35407286348565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17-4F7F-ADF0-E6CBFE6CE87C}"/>
                </c:ext>
              </c:extLst>
            </c:dLbl>
            <c:dLbl>
              <c:idx val="3"/>
              <c:layout>
                <c:manualLayout>
                  <c:x val="-5.2456882671386637E-2"/>
                  <c:y val="-2.88728635768329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17-4F7F-ADF0-E6CBFE6CE87C}"/>
                </c:ext>
              </c:extLst>
            </c:dLbl>
            <c:dLbl>
              <c:idx val="4"/>
              <c:layout>
                <c:manualLayout>
                  <c:x val="-5.2725517019755086E-2"/>
                  <c:y val="-7.35635014570903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17-4F7F-ADF0-E6CBFE6CE87C}"/>
                </c:ext>
              </c:extLst>
            </c:dLbl>
            <c:dLbl>
              <c:idx val="5"/>
              <c:layout>
                <c:manualLayout>
                  <c:x val="-3.3723237504024256E-2"/>
                  <c:y val="-0.120147867919744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17-4F7F-ADF0-E6CBFE6CE87C}"/>
                </c:ext>
              </c:extLst>
            </c:dLbl>
            <c:dLbl>
              <c:idx val="6"/>
              <c:layout>
                <c:manualLayout>
                  <c:x val="1.6633138920449708E-2"/>
                  <c:y val="-0.1486200595121180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17-4F7F-ADF0-E6CBFE6CE87C}"/>
                </c:ext>
              </c:extLst>
            </c:dLbl>
            <c:dLbl>
              <c:idx val="7"/>
              <c:layout>
                <c:manualLayout>
                  <c:x val="8.2126886857211839E-2"/>
                  <c:y val="-0.1186448007891701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17-4F7F-ADF0-E6CBFE6CE87C}"/>
                </c:ext>
              </c:extLst>
            </c:dLbl>
            <c:dLbl>
              <c:idx val="8"/>
              <c:layout>
                <c:manualLayout>
                  <c:x val="9.109158917450802E-2"/>
                  <c:y val="-6.025348840186792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17-4F7F-ADF0-E6CBFE6CE87C}"/>
                </c:ext>
              </c:extLst>
            </c:dLbl>
            <c:dLbl>
              <c:idx val="9"/>
              <c:layout>
                <c:manualLayout>
                  <c:x val="7.7459174674000736E-2"/>
                  <c:y val="-2.096884821456812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17-4F7F-ADF0-E6CBFE6CE87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PowerPoint]Arkusz4'!$C$5:$C$12</c:f>
              <c:strCache>
                <c:ptCount val="8"/>
                <c:pt idx="0">
                  <c:v>Podatek od nieruchomości - 83,60%</c:v>
                </c:pt>
                <c:pt idx="1">
                  <c:v>Podatek od czynności cywilno-prawnych - 8,33%</c:v>
                </c:pt>
                <c:pt idx="2">
                  <c:v>Podatek rolny - 2,39%</c:v>
                </c:pt>
                <c:pt idx="3">
                  <c:v>Podatek od środków transportowych - 1,51%</c:v>
                </c:pt>
                <c:pt idx="4">
                  <c:v>Podatek leśny - 1,47%</c:v>
                </c:pt>
                <c:pt idx="5">
                  <c:v>Opłata targowa - 0,89%</c:v>
                </c:pt>
                <c:pt idx="6">
                  <c:v>Podatek od spadków i darowizn - 0,73%</c:v>
                </c:pt>
                <c:pt idx="7">
                  <c:v>Podatek dochodowy (karta podatkowa) - 0,79%</c:v>
                </c:pt>
              </c:strCache>
            </c:strRef>
          </c:cat>
          <c:val>
            <c:numRef>
              <c:f>'[Wykres w programie Microsoft PowerPoint]Arkusz4'!$B$5:$B$12</c:f>
              <c:numCache>
                <c:formatCode>0.00%</c:formatCode>
                <c:ptCount val="8"/>
                <c:pt idx="0">
                  <c:v>0.83602434152437743</c:v>
                </c:pt>
                <c:pt idx="1">
                  <c:v>8.3300534228994555E-2</c:v>
                </c:pt>
                <c:pt idx="2">
                  <c:v>2.3895029947824879E-2</c:v>
                </c:pt>
                <c:pt idx="3">
                  <c:v>1.5120178411442116E-2</c:v>
                </c:pt>
                <c:pt idx="4">
                  <c:v>1.4678332565224854E-2</c:v>
                </c:pt>
                <c:pt idx="5">
                  <c:v>8.9346293505111821E-3</c:v>
                </c:pt>
                <c:pt idx="6">
                  <c:v>7.3118160214393803E-3</c:v>
                </c:pt>
                <c:pt idx="7">
                  <c:v>7.935233591249178E-3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A17-4F7F-ADF0-E6CBFE6CE87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1A17-4F7F-ADF0-E6CBFE6CE87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5-1A17-4F7F-ADF0-E6CBFE6CE87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1A17-4F7F-ADF0-E6CBFE6CE87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1A17-4F7F-ADF0-E6CBFE6CE87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1A17-4F7F-ADF0-E6CBFE6CE87C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1A17-4F7F-ADF0-E6CBFE6CE87C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1A17-4F7F-ADF0-E6CBFE6CE87C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1A17-4F7F-ADF0-E6CBFE6CE87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PowerPoint]Arkusz4'!$C$5:$C$12</c:f>
              <c:strCache>
                <c:ptCount val="8"/>
                <c:pt idx="0">
                  <c:v>Podatek od nieruchomości - 83,60%</c:v>
                </c:pt>
                <c:pt idx="1">
                  <c:v>Podatek od czynności cywilno-prawnych - 8,33%</c:v>
                </c:pt>
                <c:pt idx="2">
                  <c:v>Podatek rolny - 2,39%</c:v>
                </c:pt>
                <c:pt idx="3">
                  <c:v>Podatek od środków transportowych - 1,51%</c:v>
                </c:pt>
                <c:pt idx="4">
                  <c:v>Podatek leśny - 1,47%</c:v>
                </c:pt>
                <c:pt idx="5">
                  <c:v>Opłata targowa - 0,89%</c:v>
                </c:pt>
                <c:pt idx="6">
                  <c:v>Podatek od spadków i darowizn - 0,73%</c:v>
                </c:pt>
                <c:pt idx="7">
                  <c:v>Podatek dochodowy (karta podatkowa) - 0,79%</c:v>
                </c:pt>
              </c:strCache>
            </c:strRef>
          </c:cat>
          <c:val>
            <c:numRef>
              <c:f>'[Wykres w programie Microsoft PowerPoint]Arkusz4'!$C$5:$C$12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A17-4F7F-ADF0-E6CBFE6CE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9111364112852934"/>
          <c:y val="7.971889383392293E-2"/>
          <c:w val="0.39713520643084427"/>
          <c:h val="0.760951919053596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C82EB-F393-4578-9D47-9202C3C8F8AB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AABDA-CDBA-45CC-8E4B-B0B7827FF7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7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AABDA-CDBA-45CC-8E4B-B0B7827FF77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82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Referat Podatków i Opłat Lokalnych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wykonanie BUDŻETU 2024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1105469" y="4768320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Honorata Dziel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1351511" y="233876"/>
            <a:ext cx="9934876" cy="728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28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8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Dochody </a:t>
            </a:r>
          </a:p>
          <a:p>
            <a:pPr algn="ctr"/>
            <a:r>
              <a:rPr lang="pl-PL" altLang="pl-PL" sz="2800" b="1" dirty="0">
                <a:ea typeface="Verdana" panose="020B0604030504040204" pitchFamily="34" charset="0"/>
                <a:cs typeface="Verdana" panose="020B0604030504040204" pitchFamily="34" charset="0"/>
              </a:rPr>
              <a:t>z tytułu podatków i opłat lokalnych</a:t>
            </a:r>
            <a:endParaRPr lang="pl-PL" altLang="pl-PL" sz="2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altLang="pl-PL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podatek od nieruchomości – 19 045 583,63 zł.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* osoby prawne  13 271 821,23 zł.  (tj. 70% dochodu)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* osoby fizyczne    5 773 762,40 zł.  (tj. 30% dochodu)</a:t>
            </a:r>
          </a:p>
          <a:p>
            <a:pPr eaLnBrk="1" hangingPunct="1">
              <a:spcBef>
                <a:spcPct val="20000"/>
              </a:spcBef>
            </a:pPr>
            <a:endParaRPr lang="pl-PL" altLang="pl-PL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podatek rolny – 544 355,91 zł.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* osoby prawne      74 552,27 zł.  (tj. 14% dochodu)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* osoby fizyczne    469 803,64 zł.  (tj. 86% dochodu)</a:t>
            </a:r>
          </a:p>
          <a:p>
            <a:pPr eaLnBrk="1" hangingPunct="1">
              <a:spcBef>
                <a:spcPct val="20000"/>
              </a:spcBef>
            </a:pPr>
            <a:endParaRPr lang="pl-PL" altLang="pl-PL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podatek leśny – 334 389,08 zł.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* osoby prawne    321 816,00 zł.  (tj. 96% dochodu)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* osoby fizyczne      12 573,08 zł.  (tj. 4% dochodu)</a:t>
            </a:r>
          </a:p>
          <a:p>
            <a:pPr eaLnBrk="1" hangingPunct="1">
              <a:spcBef>
                <a:spcPct val="20000"/>
              </a:spcBef>
            </a:pPr>
            <a:endParaRPr lang="pl-PL" sz="2800" b="1" dirty="0">
              <a:ea typeface="Verdana" panose="020B0604030504040204" pitchFamily="34" charset="0"/>
            </a:endParaRPr>
          </a:p>
          <a:p>
            <a:pPr algn="ctr"/>
            <a:endParaRPr lang="pl-PL" sz="28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C7466A2-970E-8400-402D-C3360AB89DB5}"/>
              </a:ext>
            </a:extLst>
          </p:cNvPr>
          <p:cNvSpPr/>
          <p:nvPr/>
        </p:nvSpPr>
        <p:spPr>
          <a:xfrm>
            <a:off x="800100" y="0"/>
            <a:ext cx="4571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pl-PL" b="1" dirty="0">
                <a:solidFill>
                  <a:schemeClr val="bg1"/>
                </a:solidFill>
              </a:rPr>
              <a:t>                                                             wykonanie budżetu 2024  </a:t>
            </a:r>
          </a:p>
        </p:txBody>
      </p:sp>
    </p:spTree>
    <p:extLst>
      <p:ext uri="{BB962C8B-B14F-4D97-AF65-F5344CB8AC3E}">
        <p14:creationId xmlns:p14="http://schemas.microsoft.com/office/powerpoint/2010/main" val="36018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699FB84-9232-8370-4F2C-1D3E1173CEF5}"/>
              </a:ext>
            </a:extLst>
          </p:cNvPr>
          <p:cNvSpPr txBox="1"/>
          <p:nvPr/>
        </p:nvSpPr>
        <p:spPr>
          <a:xfrm>
            <a:off x="1576799" y="849600"/>
            <a:ext cx="100722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podatek od środków transportowych – 344 454,83 zł.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* osoby prawne      114 359,30 zł  (tj. 33% dochodu)</a:t>
            </a:r>
            <a:endParaRPr lang="pl-PL" altLang="pl-PL" sz="24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* osoby fizyczne    230 095,53 zł  (tj. 67% dochodu)</a:t>
            </a:r>
            <a:endParaRPr lang="pl-PL" altLang="pl-PL" sz="24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pl-PL" altLang="pl-PL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ilość pojazdów na dzień: 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1 stycznia 2024r.        31 grudnia 2024r.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* osoby prawne                             58                                   90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 * osoby fizyczne                           218                                 227    </a:t>
            </a:r>
          </a:p>
          <a:p>
            <a:pPr eaLnBrk="1" hangingPunct="1">
              <a:spcBef>
                <a:spcPct val="20000"/>
              </a:spcBef>
            </a:pPr>
            <a:endParaRPr lang="pl-PL" altLang="pl-PL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opłata targowa – 203 541,00 zł.</a:t>
            </a:r>
          </a:p>
          <a:p>
            <a:pPr eaLnBrk="1" hangingPunct="1">
              <a:spcBef>
                <a:spcPct val="20000"/>
              </a:spcBef>
            </a:pPr>
            <a:endParaRPr lang="pl-PL" altLang="pl-PL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opłata skarbowa – 63 785,00 zł.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8AD64FE-B6C1-A392-9D58-0D6355B016A3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pl-PL" b="1" dirty="0">
                <a:solidFill>
                  <a:schemeClr val="bg1"/>
                </a:solidFill>
              </a:rPr>
              <a:t>                                                              wykonanie budżetu 2024</a:t>
            </a:r>
          </a:p>
        </p:txBody>
      </p:sp>
    </p:spTree>
    <p:extLst>
      <p:ext uri="{BB962C8B-B14F-4D97-AF65-F5344CB8AC3E}">
        <p14:creationId xmlns:p14="http://schemas.microsoft.com/office/powerpoint/2010/main" val="394234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25596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519227" y="1386630"/>
            <a:ext cx="31425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  wykonanie budżetu 2024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A9D23EC-D73B-DEEE-1910-2B3DD1626EE2}"/>
              </a:ext>
            </a:extLst>
          </p:cNvPr>
          <p:cNvSpPr txBox="1"/>
          <p:nvPr/>
        </p:nvSpPr>
        <p:spPr>
          <a:xfrm>
            <a:off x="1750142" y="403750"/>
            <a:ext cx="9896272" cy="534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Dochody</a:t>
            </a:r>
            <a:r>
              <a:rPr lang="pl-PL" altLang="pl-PL" sz="28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pl-PL" altLang="pl-PL" sz="2800" b="1" dirty="0">
                <a:ea typeface="Verdana" panose="020B0604030504040204" pitchFamily="34" charset="0"/>
                <a:cs typeface="Verdana" panose="020B0604030504040204" pitchFamily="34" charset="0"/>
              </a:rPr>
              <a:t>przekazywane przez urzędy skarbowe – 2 245 025,84 </a:t>
            </a:r>
            <a:r>
              <a:rPr lang="pl-PL" altLang="pl-PL" sz="2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zł.</a:t>
            </a:r>
          </a:p>
          <a:p>
            <a:pPr algn="ctr"/>
            <a:endParaRPr lang="pl-PL" altLang="pl-PL" sz="2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800" b="1" dirty="0">
              <a:ea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podatek dochodowy </a:t>
            </a: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( karta podatkowa ) –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180 773,63 zł.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l-PL" altLang="pl-PL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podatek od spadków i darowizn – 166 571,47 zł.</a:t>
            </a:r>
          </a:p>
          <a:p>
            <a:pPr eaLnBrk="1" hangingPunct="1">
              <a:spcBef>
                <a:spcPct val="20000"/>
              </a:spcBef>
            </a:pPr>
            <a:endParaRPr lang="pl-PL" altLang="pl-PL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podatek od czynności cywilnoprawnych – 1 897 680,74 zł.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* osoby prawne       138 660,81 zł.  (tj. 7% dochodu)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  * osoby fizyczne    1 759 019,93 zł.  (tj. 93% dochodu)</a:t>
            </a:r>
          </a:p>
          <a:p>
            <a:pPr algn="ct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9">
            <a:extLst>
              <a:ext uri="{FF2B5EF4-FFF2-40B4-BE49-F238E27FC236}">
                <a16:creationId xmlns:a16="http://schemas.microsoft.com/office/drawing/2014/main" id="{EBA2BF4E-1195-8227-1736-D8BF46ABF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57849"/>
              </p:ext>
            </p:extLst>
          </p:nvPr>
        </p:nvGraphicFramePr>
        <p:xfrm>
          <a:off x="1257299" y="1074206"/>
          <a:ext cx="10625959" cy="523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7DD78C36-D741-EBEE-3027-CB5790B28BC9}"/>
              </a:ext>
            </a:extLst>
          </p:cNvPr>
          <p:cNvSpPr txBox="1"/>
          <p:nvPr/>
        </p:nvSpPr>
        <p:spPr>
          <a:xfrm>
            <a:off x="2437658" y="76786"/>
            <a:ext cx="7877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ea typeface="Verdana" panose="020B0604030504040204" pitchFamily="34" charset="0"/>
                <a:cs typeface="Verdana" panose="020B0604030504040204" pitchFamily="34" charset="0"/>
              </a:rPr>
              <a:t>Podatek od nieruchomości </a:t>
            </a: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(podział)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920EC8C-8F0B-3857-46FC-E69037DDC436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pl-PL" b="1" dirty="0">
                <a:solidFill>
                  <a:schemeClr val="bg1"/>
                </a:solidFill>
              </a:rPr>
              <a:t>                                                               wykonanie budżetu 2024 </a:t>
            </a: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07254C66-001D-8302-0942-F80BD9D39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58417"/>
              </p:ext>
            </p:extLst>
          </p:nvPr>
        </p:nvGraphicFramePr>
        <p:xfrm>
          <a:off x="1512000" y="763200"/>
          <a:ext cx="10288800" cy="551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180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BA8C88B-9B6A-A5E9-50CA-1A7D1B8BC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21876"/>
              </p:ext>
            </p:extLst>
          </p:nvPr>
        </p:nvGraphicFramePr>
        <p:xfrm>
          <a:off x="1152000" y="950400"/>
          <a:ext cx="10864800" cy="5717323"/>
        </p:xfrm>
        <a:graphic>
          <a:graphicData uri="http://schemas.openxmlformats.org/drawingml/2006/table">
            <a:tbl>
              <a:tblPr/>
              <a:tblGrid>
                <a:gridCol w="4121273">
                  <a:extLst>
                    <a:ext uri="{9D8B030D-6E8A-4147-A177-3AD203B41FA5}">
                      <a16:colId xmlns:a16="http://schemas.microsoft.com/office/drawing/2014/main" val="1178962625"/>
                    </a:ext>
                  </a:extLst>
                </a:gridCol>
                <a:gridCol w="2715167">
                  <a:extLst>
                    <a:ext uri="{9D8B030D-6E8A-4147-A177-3AD203B41FA5}">
                      <a16:colId xmlns:a16="http://schemas.microsoft.com/office/drawing/2014/main" val="3004162981"/>
                    </a:ext>
                  </a:extLst>
                </a:gridCol>
                <a:gridCol w="2060637">
                  <a:extLst>
                    <a:ext uri="{9D8B030D-6E8A-4147-A177-3AD203B41FA5}">
                      <a16:colId xmlns:a16="http://schemas.microsoft.com/office/drawing/2014/main" val="1377739354"/>
                    </a:ext>
                  </a:extLst>
                </a:gridCol>
                <a:gridCol w="1967723">
                  <a:extLst>
                    <a:ext uri="{9D8B030D-6E8A-4147-A177-3AD203B41FA5}">
                      <a16:colId xmlns:a16="http://schemas.microsoft.com/office/drawing/2014/main" val="2292382805"/>
                    </a:ext>
                  </a:extLst>
                </a:gridCol>
              </a:tblGrid>
              <a:tr h="4986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Kwota zaległości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Ilość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upomnień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Ilość tytułów wykonawczych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0854"/>
                  </a:ext>
                </a:extLst>
              </a:tr>
              <a:tr h="95021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Podatek od nieruchomości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</a:t>
                      </a: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os. prawne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os. fizyczne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545 700,19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1 209 028,62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21378"/>
                  </a:ext>
                </a:extLst>
              </a:tr>
              <a:tr h="97171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Podatek rolny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</a:t>
                      </a: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os. prawne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os. fizyczne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256 407,59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27 408,36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6929"/>
                  </a:ext>
                </a:extLst>
              </a:tr>
              <a:tr h="97171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Podatek leśny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</a:t>
                      </a: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os. prawne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os. fizyczne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1 697,31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31852"/>
                  </a:ext>
                </a:extLst>
              </a:tr>
              <a:tr h="12956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Podatek od środków transportowych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</a:t>
                      </a: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os. prawne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os. fizyczne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7 394,36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52 567,29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385028"/>
                  </a:ext>
                </a:extLst>
              </a:tr>
              <a:tr h="48955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RAZEM: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2 100 266,72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83034"/>
                  </a:ext>
                </a:extLst>
              </a:tr>
              <a:tr h="53984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0018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94AE41B1-8CDF-1067-5DB7-2442D22788CC}"/>
              </a:ext>
            </a:extLst>
          </p:cNvPr>
          <p:cNvSpPr txBox="1"/>
          <p:nvPr/>
        </p:nvSpPr>
        <p:spPr>
          <a:xfrm>
            <a:off x="3528000" y="468000"/>
            <a:ext cx="64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Zaległości podatkowe na dzień 31.12.2024r.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9269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411</Words>
  <Application>Microsoft Office PowerPoint</Application>
  <PresentationFormat>Panoramiczny</PresentationFormat>
  <Paragraphs>118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Honorata Dziel</cp:lastModifiedBy>
  <cp:revision>26</cp:revision>
  <cp:lastPrinted>2025-04-22T10:59:54Z</cp:lastPrinted>
  <dcterms:created xsi:type="dcterms:W3CDTF">2024-10-02T14:00:01Z</dcterms:created>
  <dcterms:modified xsi:type="dcterms:W3CDTF">2025-05-12T14:10:02Z</dcterms:modified>
</cp:coreProperties>
</file>