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3" r:id="rId3"/>
    <p:sldId id="287" r:id="rId4"/>
    <p:sldId id="285" r:id="rId5"/>
    <p:sldId id="288" r:id="rId6"/>
    <p:sldId id="289" r:id="rId7"/>
    <p:sldId id="290" r:id="rId8"/>
    <p:sldId id="259" r:id="rId9"/>
    <p:sldId id="284" r:id="rId1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835" autoAdjust="0"/>
  </p:normalViewPr>
  <p:slideViewPr>
    <p:cSldViewPr snapToGrid="0">
      <p:cViewPr varScale="1">
        <p:scale>
          <a:sx n="73" d="100"/>
          <a:sy n="73" d="100"/>
        </p:scale>
        <p:origin x="1027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2B48-5E4F-40DB-9BE3-046B350B9E1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D11D8-421B-48C6-A408-BD1490DD41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28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D11D8-421B-48C6-A408-BD1490DD415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16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Referat Oświaty</a:t>
            </a: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1105469" y="5094286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KIEROWNIK: Monika Nowak-Bajer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249BD-BD88-4517-0E09-DCF30969D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A4095DC-AA00-781A-66F2-73B2226FF847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9C2B6AE-73E4-5BAE-124F-4014AF53290F}"/>
              </a:ext>
            </a:extLst>
          </p:cNvPr>
          <p:cNvSpPr txBox="1"/>
          <p:nvPr/>
        </p:nvSpPr>
        <p:spPr>
          <a:xfrm rot="16200000">
            <a:off x="-1257927" y="2798325"/>
            <a:ext cx="46108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F71DAD3-7835-F330-F262-47CCF3DE3EC9}"/>
              </a:ext>
            </a:extLst>
          </p:cNvPr>
          <p:cNvSpPr txBox="1"/>
          <p:nvPr/>
        </p:nvSpPr>
        <p:spPr>
          <a:xfrm>
            <a:off x="1659119" y="677541"/>
            <a:ext cx="96867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altLang="pl-PL" sz="2400" b="1" dirty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Dochody: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subwencja z budżetu państwa: </a:t>
            </a:r>
            <a:r>
              <a:rPr lang="pl-PL" altLang="pl-PL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18 634 507,00 zł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dochody szkół: </a:t>
            </a:r>
            <a:r>
              <a:rPr lang="pl-PL" altLang="pl-PL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429 464,73 zł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fundusz pomocy: </a:t>
            </a:r>
            <a:r>
              <a:rPr lang="pl-PL" altLang="pl-PL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442 497,70 zł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dotacja na wychowanie przedszkolne: </a:t>
            </a:r>
            <a:r>
              <a:rPr lang="pl-PL" altLang="pl-PL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2 095 531,00 zł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zwrot dotacji na dzieci spoza gminy: </a:t>
            </a:r>
            <a:r>
              <a:rPr lang="pl-PL" altLang="pl-PL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467 913,60 zł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dotacja podręczniki: </a:t>
            </a:r>
            <a:r>
              <a:rPr lang="pl-PL" altLang="pl-PL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176 801,87 zł</a:t>
            </a:r>
          </a:p>
          <a:p>
            <a:pPr marL="0" indent="0"/>
            <a:endParaRPr lang="pl-PL" altLang="pl-PL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l-PL" altLang="pl-PL" sz="2400" b="1" dirty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Razem : 21 246 715,90 zł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927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AFBA3-4B26-1E73-213B-3FE21E3C2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1968DBC-EBC2-CDF5-0A2C-0844AFD86D07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8DFA49-0F9E-1069-60FB-C054B77C1949}"/>
              </a:ext>
            </a:extLst>
          </p:cNvPr>
          <p:cNvSpPr txBox="1"/>
          <p:nvPr/>
        </p:nvSpPr>
        <p:spPr>
          <a:xfrm rot="16200000">
            <a:off x="-1260220" y="2874116"/>
            <a:ext cx="45550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4034C61-8F84-290E-0617-B93F4A0B81DD}"/>
              </a:ext>
            </a:extLst>
          </p:cNvPr>
          <p:cNvSpPr txBox="1"/>
          <p:nvPr/>
        </p:nvSpPr>
        <p:spPr>
          <a:xfrm>
            <a:off x="1581912" y="356617"/>
            <a:ext cx="96483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400" b="1" kern="0" dirty="0">
                <a:solidFill>
                  <a:srgbClr val="0070C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Wydatki:</a:t>
            </a:r>
          </a:p>
          <a:p>
            <a:pPr marL="0" indent="0" eaLnBrk="1" fontAlgn="ctr" hangingPunct="1">
              <a:spcBef>
                <a:spcPct val="0"/>
              </a:spcBef>
              <a:buFontTx/>
              <a:buNone/>
              <a:defRPr/>
            </a:pPr>
            <a:endParaRPr lang="pl-PL" altLang="pl-PL" sz="2000" b="1" kern="0" dirty="0">
              <a:solidFill>
                <a:srgbClr val="000000"/>
              </a:solidFill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kern="0" dirty="0">
                <a:solidFill>
                  <a:srgbClr val="7030A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Szkoły Podstawowe:</a:t>
            </a:r>
            <a:r>
              <a:rPr lang="pl-PL" altLang="pl-PL" sz="2000" kern="0" dirty="0">
                <a:solidFill>
                  <a:srgbClr val="7030A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                                             </a:t>
            </a:r>
            <a:r>
              <a:rPr lang="pl-PL" altLang="pl-PL" sz="2000" b="1" kern="0" dirty="0">
                <a:solidFill>
                  <a:srgbClr val="7030A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23 218 251,84 zł</a:t>
            </a:r>
          </a:p>
          <a:p>
            <a:pPr marL="0" indent="0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u="sng" kern="0" dirty="0">
                <a:solidFill>
                  <a:srgbClr val="00000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w tym główne: </a:t>
            </a:r>
            <a:endParaRPr lang="pl-PL" altLang="pl-PL" sz="2000" u="sng" kern="0" dirty="0"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eaLnBrk="1" fontAlgn="ctr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kern="0" dirty="0">
                <a:solidFill>
                  <a:srgbClr val="00000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wydatki związane z wynagrodzeniem</a:t>
            </a:r>
            <a:r>
              <a:rPr lang="pl-PL" altLang="pl-PL" sz="2000" kern="0" dirty="0">
                <a:ea typeface="Verdana" panose="020B0604030504040204" pitchFamily="34" charset="0"/>
                <a:cs typeface="Lucida Sans Unicode" panose="020B0602030504020204" pitchFamily="34" charset="0"/>
              </a:rPr>
              <a:t>             </a:t>
            </a:r>
            <a:r>
              <a:rPr lang="pl-PL" altLang="pl-PL" sz="2000" kern="0" dirty="0">
                <a:solidFill>
                  <a:srgbClr val="00000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17 525 889,42 zł </a:t>
            </a:r>
            <a:endParaRPr lang="pl-PL" altLang="pl-PL" sz="2000" kern="0" dirty="0"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eaLnBrk="1" fontAlgn="ctr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kern="0" dirty="0">
                <a:solidFill>
                  <a:srgbClr val="00000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świetlice szkolne</a:t>
            </a:r>
            <a:r>
              <a:rPr lang="pl-PL" altLang="pl-PL" sz="2000" kern="0" dirty="0">
                <a:ea typeface="Verdana" panose="020B0604030504040204" pitchFamily="34" charset="0"/>
                <a:cs typeface="Lucida Sans Unicode" panose="020B0602030504020204" pitchFamily="34" charset="0"/>
              </a:rPr>
              <a:t>                                                       </a:t>
            </a:r>
            <a:r>
              <a:rPr lang="pl-PL" altLang="pl-PL" sz="2000" kern="0" dirty="0">
                <a:solidFill>
                  <a:srgbClr val="00000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975 616,63 zł</a:t>
            </a:r>
            <a:endParaRPr lang="pl-PL" altLang="pl-PL" sz="2000" kern="0" dirty="0"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eaLnBrk="1" fontAlgn="ctr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kern="0" dirty="0">
                <a:solidFill>
                  <a:srgbClr val="00000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dowozy uczniów do szkół		</a:t>
            </a:r>
            <a:r>
              <a:rPr lang="pl-PL" altLang="pl-PL" sz="2000" kern="0" dirty="0">
                <a:ea typeface="Verdana" panose="020B0604030504040204" pitchFamily="34" charset="0"/>
                <a:cs typeface="Lucida Sans Unicode" panose="020B0602030504020204" pitchFamily="34" charset="0"/>
              </a:rPr>
              <a:t>                  2 149 016,94 zł</a:t>
            </a:r>
          </a:p>
          <a:p>
            <a:pPr marL="0" indent="0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kern="0" dirty="0">
                <a:ea typeface="Verdana" panose="020B0604030504040204" pitchFamily="34" charset="0"/>
                <a:cs typeface="Lucida Sans Unicode" panose="020B0602030504020204" pitchFamily="34" charset="0"/>
              </a:rPr>
              <a:t>Szkoła Podstawowa w </a:t>
            </a:r>
            <a:r>
              <a:rPr lang="pl-PL" altLang="pl-PL" sz="2000" b="1" kern="0" dirty="0" err="1">
                <a:ea typeface="Verdana" panose="020B0604030504040204" pitchFamily="34" charset="0"/>
                <a:cs typeface="Lucida Sans Unicode" panose="020B0602030504020204" pitchFamily="34" charset="0"/>
              </a:rPr>
              <a:t>Łopuchowie</a:t>
            </a:r>
            <a:r>
              <a:rPr lang="pl-PL" altLang="pl-PL" sz="2000" b="1" kern="0" dirty="0">
                <a:ea typeface="Verdana" panose="020B0604030504040204" pitchFamily="34" charset="0"/>
                <a:cs typeface="Lucida Sans Unicode" panose="020B0602030504020204" pitchFamily="34" charset="0"/>
              </a:rPr>
              <a:t>:                     2 567 728,85 zł </a:t>
            </a:r>
          </a:p>
          <a:p>
            <a:pPr marL="0" indent="0" eaLnBrk="1" fontAlgn="ctr" hangingPunct="1">
              <a:spcBef>
                <a:spcPct val="0"/>
              </a:spcBef>
              <a:buFontTx/>
              <a:buNone/>
              <a:defRPr/>
            </a:pPr>
            <a:endParaRPr lang="pl-PL" altLang="pl-PL" sz="2000" kern="0" dirty="0">
              <a:highlight>
                <a:srgbClr val="FFFF00"/>
              </a:highlight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kern="0" dirty="0">
                <a:solidFill>
                  <a:srgbClr val="7030A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Przedszkola:</a:t>
            </a:r>
            <a:r>
              <a:rPr lang="pl-PL" altLang="pl-PL" sz="2000" kern="0" dirty="0">
                <a:solidFill>
                  <a:srgbClr val="7030A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                                   		   </a:t>
            </a:r>
            <a:r>
              <a:rPr lang="pl-PL" altLang="pl-PL" sz="2000" b="1" kern="0" dirty="0">
                <a:solidFill>
                  <a:srgbClr val="7030A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12 759 570,36 z</a:t>
            </a:r>
            <a:r>
              <a:rPr lang="pl-PL" altLang="pl-PL" sz="2000" b="1" kern="0" dirty="0">
                <a:solidFill>
                  <a:srgbClr val="00000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ł</a:t>
            </a:r>
          </a:p>
          <a:p>
            <a:pPr marL="0" indent="0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u="sng" kern="0" dirty="0">
                <a:solidFill>
                  <a:srgbClr val="00000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w tym główne: </a:t>
            </a:r>
            <a:endParaRPr lang="pl-PL" altLang="pl-PL" sz="2000" u="sng" kern="0" dirty="0"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eaLnBrk="1" fontAlgn="ctr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kern="0" dirty="0">
                <a:solidFill>
                  <a:srgbClr val="00000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dotacja dla przedszkoli niepublicznych              </a:t>
            </a:r>
            <a:r>
              <a:rPr lang="pl-PL" altLang="pl-PL" sz="2000" kern="0" dirty="0">
                <a:ea typeface="Verdana" panose="020B0604030504040204" pitchFamily="34" charset="0"/>
                <a:cs typeface="Lucida Sans Unicode" panose="020B0602030504020204" pitchFamily="34" charset="0"/>
              </a:rPr>
              <a:t>4 338 124,24 zł </a:t>
            </a:r>
          </a:p>
          <a:p>
            <a:pPr eaLnBrk="1" fontAlgn="ctr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kern="0" dirty="0">
                <a:solidFill>
                  <a:srgbClr val="00000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dotacja dla przedszkoli publicznych 	       </a:t>
            </a:r>
            <a:r>
              <a:rPr lang="pl-PL" altLang="pl-PL" sz="2000" kern="0" dirty="0">
                <a:ea typeface="Verdana" panose="020B0604030504040204" pitchFamily="34" charset="0"/>
                <a:cs typeface="Lucida Sans Unicode" panose="020B0602030504020204" pitchFamily="34" charset="0"/>
              </a:rPr>
              <a:t>8 300 044,76 zł</a:t>
            </a:r>
          </a:p>
          <a:p>
            <a:pPr eaLnBrk="1" fontAlgn="ctr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kern="0" dirty="0">
                <a:ea typeface="Verdana" panose="020B0604030504040204" pitchFamily="34" charset="0"/>
                <a:cs typeface="Lucida Sans Unicode" panose="020B0602030504020204" pitchFamily="34" charset="0"/>
              </a:rPr>
              <a:t>oddziały przedszkolne przy </a:t>
            </a:r>
            <a:r>
              <a:rPr lang="pl-PL" altLang="pl-PL" sz="2000" kern="0" dirty="0" err="1">
                <a:ea typeface="Verdana" panose="020B0604030504040204" pitchFamily="34" charset="0"/>
                <a:cs typeface="Lucida Sans Unicode" panose="020B0602030504020204" pitchFamily="34" charset="0"/>
              </a:rPr>
              <a:t>sp</a:t>
            </a:r>
            <a:r>
              <a:rPr lang="pl-PL" altLang="pl-PL" sz="2000" kern="0" dirty="0">
                <a:ea typeface="Verdana" panose="020B0604030504040204" pitchFamily="34" charset="0"/>
                <a:cs typeface="Lucida Sans Unicode" panose="020B0602030504020204" pitchFamily="34" charset="0"/>
              </a:rPr>
              <a:t>		          121 401,36 zł</a:t>
            </a:r>
          </a:p>
          <a:p>
            <a:pPr eaLnBrk="1" fontAlgn="ctr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l-PL" altLang="pl-PL" sz="2000" kern="0" dirty="0"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kern="0" dirty="0">
                <a:solidFill>
                  <a:srgbClr val="7030A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Żłobki:</a:t>
            </a:r>
            <a:r>
              <a:rPr lang="pl-PL" altLang="pl-PL" sz="2000" kern="0" dirty="0">
                <a:solidFill>
                  <a:srgbClr val="7030A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                                   			          </a:t>
            </a:r>
            <a:r>
              <a:rPr lang="pl-PL" altLang="pl-PL" sz="2000" b="1" kern="0" dirty="0">
                <a:solidFill>
                  <a:srgbClr val="7030A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413 100,00 zł</a:t>
            </a:r>
          </a:p>
          <a:p>
            <a:pPr eaLnBrk="1" fontAlgn="ctr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kern="0" dirty="0">
                <a:solidFill>
                  <a:srgbClr val="00000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dotacja dla podmiotów realizujących opiekę nad dziećmi do lat trzech</a:t>
            </a:r>
          </a:p>
          <a:p>
            <a:pPr eaLnBrk="1" fontAlgn="ctr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l-PL" altLang="pl-PL" sz="2000" b="1" kern="0" dirty="0">
              <a:solidFill>
                <a:srgbClr val="000000"/>
              </a:solidFill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eaLnBrk="1" fontAlgn="ctr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l-PL" altLang="pl-PL" sz="2000" b="1" kern="0" dirty="0">
              <a:solidFill>
                <a:srgbClr val="000000"/>
              </a:solidFill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algn="r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kern="0" dirty="0">
                <a:solidFill>
                  <a:srgbClr val="0070C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Razem</a:t>
            </a:r>
            <a:r>
              <a:rPr lang="pl-PL" altLang="pl-PL" sz="2000" kern="0" dirty="0">
                <a:solidFill>
                  <a:srgbClr val="0070C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: </a:t>
            </a:r>
            <a:r>
              <a:rPr lang="pl-PL" altLang="pl-PL" sz="2000" b="1" kern="0" dirty="0">
                <a:solidFill>
                  <a:srgbClr val="0070C0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36 390 922,20 zł </a:t>
            </a:r>
            <a:endParaRPr lang="pl-PL" altLang="pl-PL" sz="2000" kern="0" dirty="0">
              <a:solidFill>
                <a:srgbClr val="0070C0"/>
              </a:solidFill>
              <a:ea typeface="Verdana" panose="020B060403050404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8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5E102-9031-4EF2-746A-A7075049A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AC10C36-EB7D-ADF7-886B-2761C0A7130F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CD173A7-DF23-5CC1-0598-55FE52071D60}"/>
              </a:ext>
            </a:extLst>
          </p:cNvPr>
          <p:cNvSpPr txBox="1"/>
          <p:nvPr/>
        </p:nvSpPr>
        <p:spPr>
          <a:xfrm rot="16200000">
            <a:off x="-993215" y="2910048"/>
            <a:ext cx="40480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ACC25D1-50B6-3D40-BE47-8047DDE6AFFF}"/>
              </a:ext>
            </a:extLst>
          </p:cNvPr>
          <p:cNvSpPr txBox="1"/>
          <p:nvPr/>
        </p:nvSpPr>
        <p:spPr>
          <a:xfrm>
            <a:off x="1567541" y="320456"/>
            <a:ext cx="1035119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pl-PL" altLang="pl-PL" sz="2400" b="1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Szkoły Podstawowe:</a:t>
            </a:r>
          </a:p>
          <a:p>
            <a:pPr marL="0" indent="0">
              <a:buFontTx/>
              <a:buNone/>
            </a:pPr>
            <a:endParaRPr lang="pl-PL" altLang="pl-PL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Szkoła Podstawowa nr 1 im. Karola Marcinkowskiego w Murowanej Goślinie –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519 uczniów (52 nauczycieli)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Szkoła Podstawowa nr 2 im. Henryka Sienkiewicza w Murowanej Goślinie – </a:t>
            </a:r>
            <a:b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836 uczniów (89 nauczycieli)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Szkoła Podstawowa im. Leona Masiakowskiego w Białężynie –                             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49 uczniów 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w tym 12 w oddziale przedszkolnym sześciolatków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(21 nauczycieli)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Szkoła Podstawowa im. Powstańców Wielkopolskich w Długiej Goślinie –              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72 uczniów (16 nauczycieli)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Szkoła Podstawowa w Łopuchowie Stowarzyszenie Przyjaciele Łopuchowa – </a:t>
            </a:r>
            <a:b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116 uczniów (25 nauczycieli)</a:t>
            </a:r>
          </a:p>
          <a:p>
            <a:pPr marL="0" indent="0" algn="r">
              <a:buFontTx/>
              <a:buNone/>
            </a:pPr>
            <a:r>
              <a:rPr lang="pl-PL" altLang="pl-PL" sz="2000" b="1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Razem: 1592 uczniów</a:t>
            </a:r>
          </a:p>
          <a:p>
            <a:pPr marL="0" indent="0" algn="r">
              <a:buFontTx/>
              <a:buNone/>
            </a:pPr>
            <a:r>
              <a:rPr lang="pl-PL" altLang="pl-PL" sz="2000" b="1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203 nauczycieli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589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BBE28-9F8A-4A9A-949C-9A88E9CC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3E2E711-CD3C-E06B-6A93-D1DD2A942316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AE3EE43-0DE1-F10A-B60B-7562F0E9B4F9}"/>
              </a:ext>
            </a:extLst>
          </p:cNvPr>
          <p:cNvSpPr txBox="1"/>
          <p:nvPr/>
        </p:nvSpPr>
        <p:spPr>
          <a:xfrm rot="16200000">
            <a:off x="-281683" y="2263807"/>
            <a:ext cx="26668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wydatków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5464404-A60B-60A0-17F1-19B31EEFF2A6}"/>
              </a:ext>
            </a:extLst>
          </p:cNvPr>
          <p:cNvSpPr txBox="1"/>
          <p:nvPr/>
        </p:nvSpPr>
        <p:spPr>
          <a:xfrm>
            <a:off x="1418959" y="311429"/>
            <a:ext cx="9926882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pl-PL" altLang="pl-PL" sz="2400" b="1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Przedszkola:</a:t>
            </a:r>
          </a:p>
          <a:p>
            <a:pPr marL="0" indent="0" algn="ctr">
              <a:buFontTx/>
              <a:buNone/>
            </a:pPr>
            <a:endParaRPr lang="pl-PL" altLang="pl-PL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* publiczne </a:t>
            </a:r>
          </a:p>
          <a:p>
            <a:pPr marL="342900" lvl="0" indent="-342900" eaLnBrk="0" fontAlgn="base" hangingPunct="0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i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Promyk</a:t>
            </a:r>
            <a:r>
              <a:rPr lang="pl-PL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 w Murowanej Goślinie – </a:t>
            </a:r>
            <a:r>
              <a:rPr lang="pl-PL" sz="2000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97 dzieci</a:t>
            </a:r>
            <a:endParaRPr lang="pl-PL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000" i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Słoneczko</a:t>
            </a:r>
            <a:r>
              <a:rPr lang="pl-PL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 w Murowanej Goślinie - </a:t>
            </a:r>
            <a:r>
              <a:rPr lang="pl-PL" sz="2000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132 dzieci</a:t>
            </a:r>
            <a:endParaRPr lang="pl-PL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000" i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Koniki Polne</a:t>
            </a:r>
            <a:r>
              <a:rPr lang="pl-PL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 w Białężynie, w Długiej Goślinie – </a:t>
            </a:r>
            <a:r>
              <a:rPr lang="pl-PL" sz="2000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 46 dzieci</a:t>
            </a:r>
            <a:endParaRPr lang="pl-PL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000" i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Przyjaciele Łopuchowa</a:t>
            </a:r>
            <a:r>
              <a:rPr lang="pl-PL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 w </a:t>
            </a:r>
            <a:r>
              <a:rPr lang="pl-PL" sz="2000" dirty="0" err="1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Łopuchowie</a:t>
            </a:r>
            <a:r>
              <a:rPr lang="pl-PL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– </a:t>
            </a:r>
            <a:r>
              <a:rPr lang="pl-PL" sz="2000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56 dzieci</a:t>
            </a:r>
            <a:endParaRPr lang="pl-PL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000" i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Leśne Skrzaty</a:t>
            </a:r>
            <a:r>
              <a:rPr lang="pl-PL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 w Przebędowie – </a:t>
            </a:r>
            <a:r>
              <a:rPr lang="pl-PL" sz="2000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entury Gothic" panose="020B0502020202020204" pitchFamily="34" charset="0"/>
              </a:rPr>
              <a:t>110 dzieci</a:t>
            </a:r>
            <a:endParaRPr lang="pl-PL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altLang="pl-PL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* niepubliczne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000" i="1" dirty="0">
                <a:ea typeface="Verdana" panose="020B0604030504040204" pitchFamily="34" charset="0"/>
                <a:cs typeface="Verdana" panose="020B0604030504040204" pitchFamily="34" charset="0"/>
              </a:rPr>
              <a:t>Klub Przedszkolaka 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w Murowanej Goślinie –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98 dzieci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000" i="1" dirty="0">
                <a:ea typeface="Verdana" panose="020B0604030504040204" pitchFamily="34" charset="0"/>
                <a:cs typeface="Verdana" panose="020B0604030504040204" pitchFamily="34" charset="0"/>
              </a:rPr>
              <a:t>Smocze Wzgórze 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w Murowanej Goślinie–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98 dzieci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000" i="1" dirty="0">
                <a:ea typeface="Verdana" panose="020B0604030504040204" pitchFamily="34" charset="0"/>
                <a:cs typeface="Verdana" panose="020B0604030504040204" pitchFamily="34" charset="0"/>
              </a:rPr>
              <a:t>Leśna Gromada 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w Rakowni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 – 15 dzieci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000" i="1" dirty="0">
                <a:ea typeface="Verdana" panose="020B0604030504040204" pitchFamily="34" charset="0"/>
                <a:cs typeface="Verdana" panose="020B0604030504040204" pitchFamily="34" charset="0"/>
              </a:rPr>
              <a:t>Groszek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w Murowanej Goślinie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– 92 dzieci </a:t>
            </a:r>
          </a:p>
          <a:p>
            <a:pPr marL="0" indent="0">
              <a:buFontTx/>
              <a:buNone/>
            </a:pPr>
            <a:endParaRPr lang="pl-PL" altLang="pl-PL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FontTx/>
              <a:buNone/>
            </a:pPr>
            <a:r>
              <a:rPr lang="pl-PL" altLang="pl-PL" sz="2000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000" b="1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razem: 744 dzieci</a:t>
            </a:r>
          </a:p>
        </p:txBody>
      </p:sp>
    </p:spTree>
    <p:extLst>
      <p:ext uri="{BB962C8B-B14F-4D97-AF65-F5344CB8AC3E}">
        <p14:creationId xmlns:p14="http://schemas.microsoft.com/office/powerpoint/2010/main" val="239579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01A1-EA4D-6A8B-D743-DCACC9656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449F39C-DA73-E321-4901-E781CE408AC2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3897667-127F-BF17-DB1A-868889E6C52A}"/>
              </a:ext>
            </a:extLst>
          </p:cNvPr>
          <p:cNvSpPr txBox="1"/>
          <p:nvPr/>
        </p:nvSpPr>
        <p:spPr>
          <a:xfrm rot="16200000">
            <a:off x="-1110730" y="2949746"/>
            <a:ext cx="42514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4D8F57-E521-CC04-3C04-ACB578F52845}"/>
              </a:ext>
            </a:extLst>
          </p:cNvPr>
          <p:cNvSpPr txBox="1"/>
          <p:nvPr/>
        </p:nvSpPr>
        <p:spPr>
          <a:xfrm>
            <a:off x="1819675" y="432260"/>
            <a:ext cx="9948557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Żłobki</a:t>
            </a:r>
          </a:p>
          <a:p>
            <a:endParaRPr lang="pl-PL" sz="2000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„Wesołe Słoneczko” w Murowanej Goślinie –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32 dzieci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„Mały Groszek” w Murowanej Goślinie –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30 dzieci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„Kalinowy Zakątek” w Murowanej Goślinie –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20 dzieci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altLang="pl-PL" sz="2000" dirty="0" err="1">
                <a:ea typeface="Verdana" panose="020B0604030504040204" pitchFamily="34" charset="0"/>
                <a:cs typeface="Verdana" panose="020B0604030504040204" pitchFamily="34" charset="0"/>
              </a:rPr>
              <a:t>Gugulandia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” w Murowanej Goślinie –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22 dzieci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altLang="pl-PL" sz="2000" dirty="0" err="1">
                <a:ea typeface="Verdana" panose="020B0604030504040204" pitchFamily="34" charset="0"/>
                <a:cs typeface="Verdana" panose="020B0604030504040204" pitchFamily="34" charset="0"/>
              </a:rPr>
              <a:t>Maluszkowo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” w Murowanej Goślinie – </a:t>
            </a: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9 dzieci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pl-PL" altLang="pl-PL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altLang="pl-PL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altLang="pl-PL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buFontTx/>
              <a:buNone/>
            </a:pPr>
            <a:r>
              <a:rPr lang="pl-PL" altLang="pl-PL" sz="2000" b="1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razem: 113 dzieci</a:t>
            </a:r>
            <a:endParaRPr lang="pl-PL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3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9FF4B-4ABE-9950-83B0-F8B82534A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BF6ABFD-C4F6-AA41-622F-0B01D5DC4D60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708CA12-E160-10AC-F836-404F524595A4}"/>
              </a:ext>
            </a:extLst>
          </p:cNvPr>
          <p:cNvSpPr txBox="1"/>
          <p:nvPr/>
        </p:nvSpPr>
        <p:spPr>
          <a:xfrm rot="16200000">
            <a:off x="-1145884" y="3056988"/>
            <a:ext cx="43952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A86896-EC59-69DB-83DA-2761420FEE9C}"/>
              </a:ext>
            </a:extLst>
          </p:cNvPr>
          <p:cNvSpPr txBox="1"/>
          <p:nvPr/>
        </p:nvSpPr>
        <p:spPr>
          <a:xfrm>
            <a:off x="1409401" y="123681"/>
            <a:ext cx="10627151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ctr" hangingPunct="1">
              <a:spcBef>
                <a:spcPts val="1200"/>
              </a:spcBef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Dotacje celowe:</a:t>
            </a:r>
          </a:p>
          <a:p>
            <a:pPr marL="0" indent="0" eaLnBrk="1" fontAlgn="ctr" hangingPunct="1">
              <a:spcBef>
                <a:spcPts val="1200"/>
              </a:spcBef>
              <a:buFontTx/>
              <a:buNone/>
            </a:pP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polityka społeczna: </a:t>
            </a:r>
            <a:r>
              <a:rPr lang="pl-PL" altLang="pl-PL" sz="2000" b="1" dirty="0">
                <a:ea typeface="Verdana" panose="020B0604030504040204" pitchFamily="34" charset="0"/>
                <a:cs typeface="Lucida Sans Unicode" panose="020B0602030504020204" pitchFamily="34" charset="0"/>
              </a:rPr>
              <a:t>135 000 zł </a:t>
            </a:r>
            <a:endParaRPr lang="pl-PL" altLang="pl-PL" sz="16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Bank 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ż</a:t>
            </a:r>
            <a:r>
              <a:rPr lang="pl-PL" altLang="pl-PL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ywności					      2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5 000 zł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Goślińskie Stowarzyszenie Seniorów                                  30 000 zł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Polski Związek Emerytów, Rencistów i Inwalidów            30 000 zł</a:t>
            </a:r>
          </a:p>
          <a:p>
            <a:pPr marL="0" indent="0" eaLnBrk="1" fontAlgn="ctr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1600" dirty="0"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l-PL" altLang="pl-PL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omoc finansowa dla Powiatu Poznańskiego</a:t>
            </a:r>
            <a:r>
              <a:rPr lang="pl-PL" altLang="pl-PL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Warsztaty Terapii Zajęciowej   5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0 000 zł </a:t>
            </a:r>
          </a:p>
          <a:p>
            <a:pPr marL="0" indent="0" eaLnBrk="1" fontAlgn="ctr" hangingPunct="1">
              <a:spcBef>
                <a:spcPts val="1200"/>
              </a:spcBef>
              <a:buFontTx/>
              <a:buNone/>
            </a:pP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kultura fizyczna: </a:t>
            </a:r>
            <a:r>
              <a:rPr lang="pl-PL" altLang="pl-PL" sz="2000" b="1" dirty="0">
                <a:ea typeface="Verdana" panose="020B0604030504040204" pitchFamily="34" charset="0"/>
                <a:cs typeface="Lucida Sans Unicode" panose="020B0602030504020204" pitchFamily="34" charset="0"/>
              </a:rPr>
              <a:t>400 000,00 zł </a:t>
            </a:r>
            <a:endParaRPr lang="pl-PL" altLang="pl-PL" sz="16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Miejski Klub Sportowy Concordia		            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185 000,00 zł 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Stowarzyszenie Klub Siatkarski Murowana Goślina          77 000 zł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Klub Sportowy 1999 Łopuchowo                                       65 000 zł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Stowarzyszenie KS – Uchorowo                                          55 000 zł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Stowarzyszenie ENTORI Karate Olympic Team 	        5 500 zł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Klub Jeździecki Raduszyn                                                     5 000 zł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Klub Jeździecki Kawalkada			                     5 000 zł 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Stowarzyszenie Goślińskie Endorfiny                                    2 500 zł</a:t>
            </a:r>
          </a:p>
        </p:txBody>
      </p:sp>
    </p:spTree>
    <p:extLst>
      <p:ext uri="{BB962C8B-B14F-4D97-AF65-F5344CB8AC3E}">
        <p14:creationId xmlns:p14="http://schemas.microsoft.com/office/powerpoint/2010/main" val="128558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4D894C-9C97-EAE2-6E4C-D91362B64705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243BDC-0992-4445-6023-F4A5190A630A}"/>
              </a:ext>
            </a:extLst>
          </p:cNvPr>
          <p:cNvSpPr txBox="1"/>
          <p:nvPr/>
        </p:nvSpPr>
        <p:spPr>
          <a:xfrm rot="16200000">
            <a:off x="-1247644" y="3068350"/>
            <a:ext cx="459874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90E75F-3C9D-4F4C-41D7-EF89881C0036}"/>
              </a:ext>
            </a:extLst>
          </p:cNvPr>
          <p:cNvSpPr txBox="1"/>
          <p:nvPr/>
        </p:nvSpPr>
        <p:spPr>
          <a:xfrm>
            <a:off x="1609344" y="457200"/>
            <a:ext cx="10108174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ctr" hangingPunct="1">
              <a:spcBef>
                <a:spcPts val="1200"/>
              </a:spcBef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kultura: 3 400 000 zł </a:t>
            </a:r>
          </a:p>
          <a:p>
            <a:pPr marL="285750" indent="-285750" eaLnBrk="1" fontAlgn="ctr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dotacja podmiotowa:</a:t>
            </a:r>
          </a:p>
          <a:p>
            <a:pPr marL="0" indent="0" eaLnBrk="1" fontAlgn="ctr" hangingPunct="1">
              <a:spcBef>
                <a:spcPts val="1200"/>
              </a:spcBef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pl-PL" altLang="pl-PL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Miejsko-Gminnego Ośrodka Kultury i Rekreacji          	2 500 000 zł</a:t>
            </a:r>
          </a:p>
          <a:p>
            <a:pPr marL="0" indent="0" eaLnBrk="1" fontAlgn="ctr" hangingPunct="1">
              <a:spcBef>
                <a:spcPts val="120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Biblioteka Publiczna 	                                       		                900 000 zł </a:t>
            </a:r>
          </a:p>
          <a:p>
            <a:pPr marL="0" indent="0" eaLnBrk="1" fontAlgn="ctr" hangingPunct="1">
              <a:spcBef>
                <a:spcPts val="1200"/>
              </a:spcBef>
              <a:buFontTx/>
              <a:buNone/>
            </a:pPr>
            <a:endParaRPr lang="pl-PL" altLang="pl-PL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ctr" hangingPunct="1">
              <a:spcBef>
                <a:spcPts val="1200"/>
              </a:spcBef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ochrona zdrowia: 68 699 zł </a:t>
            </a:r>
            <a:endParaRPr lang="pl-PL" altLang="pl-PL" sz="2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ctr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pomoc finansowa dla Powiatu Poznańskiego na Izbę Wytrzeźwień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48 699 zł </a:t>
            </a:r>
          </a:p>
          <a:p>
            <a:pPr marL="0" indent="0" eaLnBrk="1" fontAlgn="ctr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1600" dirty="0"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pl-PL" altLang="pl-PL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otacja celowa: 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Polski Czerwony Krzyż 		 			       10</a:t>
            </a: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000 zł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Goślińskie Stowarzyszenie Przyjaciół Osób Niepełnosprawnych 10 000 zł										</a:t>
            </a:r>
          </a:p>
          <a:p>
            <a:pPr marL="0" indent="0" eaLnBrk="1" fontAlgn="ctr" hangingPunct="1">
              <a:spcBef>
                <a:spcPts val="1200"/>
              </a:spcBef>
              <a:buFontTx/>
              <a:buNone/>
            </a:pPr>
            <a:r>
              <a:rPr lang="pl-PL" alt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pomoc społeczna: </a:t>
            </a:r>
            <a:r>
              <a:rPr lang="pl-PL" altLang="pl-PL" sz="2000" b="1" dirty="0">
                <a:ea typeface="Verdana" panose="020B0604030504040204" pitchFamily="34" charset="0"/>
                <a:cs typeface="Lucida Sans Unicode" panose="020B0602030504020204" pitchFamily="34" charset="0"/>
              </a:rPr>
              <a:t>10 000 zł </a:t>
            </a:r>
            <a:endParaRPr lang="pl-PL" altLang="pl-PL" sz="2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ctr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dotacja celowa:</a:t>
            </a:r>
          </a:p>
          <a:p>
            <a:pPr eaLnBrk="1" fontAlgn="ctr" hangingPunct="1">
              <a:spcBef>
                <a:spcPts val="600"/>
              </a:spcBef>
              <a:buFontTx/>
              <a:buChar char="-"/>
            </a:pPr>
            <a:r>
              <a:rPr lang="pl-PL" altLang="pl-PL" sz="2000" dirty="0">
                <a:ea typeface="Verdana" panose="020B0604030504040204" pitchFamily="34" charset="0"/>
                <a:cs typeface="Verdana" panose="020B0604030504040204" pitchFamily="34" charset="0"/>
              </a:rPr>
              <a:t> Goślińskie Stowarzyszenie Przyjaciół Osób Niepełnosprawnych   10 000 zł							</a:t>
            </a:r>
            <a:endParaRPr lang="pl-PL" alt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9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B56ED-8258-C64F-D4AD-631A111D8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95B9B1B-736C-E2D3-5A13-81DAC8B68DB1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0087F93-FE6C-9A8E-8D48-D6CECCA6561E}"/>
              </a:ext>
            </a:extLst>
          </p:cNvPr>
          <p:cNvSpPr txBox="1"/>
          <p:nvPr/>
        </p:nvSpPr>
        <p:spPr>
          <a:xfrm rot="16200000">
            <a:off x="-1255081" y="2936156"/>
            <a:ext cx="44483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802BD4F-2940-B972-CD8E-6ED3B309F1F7}"/>
              </a:ext>
            </a:extLst>
          </p:cNvPr>
          <p:cNvSpPr txBox="1"/>
          <p:nvPr/>
        </p:nvSpPr>
        <p:spPr>
          <a:xfrm>
            <a:off x="1917044" y="402869"/>
            <a:ext cx="92875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24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DOPŁATA gminy</a:t>
            </a:r>
            <a:br>
              <a:rPr lang="pl-PL" altLang="pl-PL" sz="24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do subwencji oświatowej na 2024 rok</a:t>
            </a:r>
          </a:p>
          <a:p>
            <a:pPr algn="ctr"/>
            <a:endParaRPr lang="pl-PL" sz="2000" b="1" dirty="0">
              <a:latin typeface="+mj-lt"/>
            </a:endParaRPr>
          </a:p>
          <a:p>
            <a:pPr marL="0" indent="0" eaLnBrk="1" fontAlgn="ctr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1. wydatki szkół </a:t>
            </a:r>
            <a:r>
              <a:rPr lang="pl-PL" altLang="pl-PL" sz="2000" dirty="0" err="1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jst</a:t>
            </a:r>
            <a:r>
              <a:rPr lang="pl-PL" altLang="pl-PL" sz="2000" dirty="0"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                                                          </a:t>
            </a:r>
            <a:r>
              <a:rPr lang="pl-PL" altLang="pl-PL" sz="20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20 650 522,99 zł</a:t>
            </a:r>
          </a:p>
          <a:p>
            <a:pPr marL="0" indent="0" eaLnBrk="1" fontAlgn="ctr" hangingPunct="1">
              <a:spcBef>
                <a:spcPct val="0"/>
              </a:spcBef>
              <a:buFontTx/>
              <a:buNone/>
            </a:pPr>
            <a:endParaRPr lang="pl-PL" altLang="pl-PL" sz="2000" dirty="0">
              <a:latin typeface="+mj-lt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eaLnBrk="1" fontAlgn="ctr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2. dotacja dla Szkoły Podstawowej w Łopuchowie</a:t>
            </a:r>
            <a:r>
              <a:rPr lang="pl-PL" altLang="pl-PL" sz="2000" dirty="0"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  </a:t>
            </a:r>
            <a:r>
              <a:rPr lang="pl-PL" altLang="pl-PL" sz="20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2 567 728,85  zł</a:t>
            </a:r>
          </a:p>
          <a:p>
            <a:pPr marL="0" indent="0" algn="r" eaLnBrk="1" fontAlgn="ctr" hangingPunct="1">
              <a:spcBef>
                <a:spcPct val="0"/>
              </a:spcBef>
              <a:buFontTx/>
              <a:buNone/>
            </a:pPr>
            <a:endParaRPr lang="pl-PL" altLang="pl-PL" sz="2000" dirty="0">
              <a:latin typeface="+mj-lt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algn="ctr" eaLnBrk="1" fontAlgn="ctr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wydatki szkół ogółem </a:t>
            </a:r>
            <a:r>
              <a:rPr lang="pl-PL" altLang="pl-PL" sz="20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(1+2) </a:t>
            </a:r>
            <a:r>
              <a:rPr lang="pl-PL" altLang="pl-PL" sz="20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23 218 251,84 zł</a:t>
            </a:r>
          </a:p>
          <a:p>
            <a:pPr marL="0" indent="0" eaLnBrk="1" fontAlgn="ctr" hangingPunct="1">
              <a:spcBef>
                <a:spcPct val="0"/>
              </a:spcBef>
              <a:buFontTx/>
              <a:buNone/>
            </a:pPr>
            <a:endParaRPr lang="pl-PL" altLang="pl-PL" sz="2000" b="1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algn="ctr" fontAlgn="ctr">
              <a:spcBef>
                <a:spcPct val="0"/>
              </a:spcBef>
            </a:pPr>
            <a:r>
              <a:rPr lang="pl-PL" altLang="pl-PL" sz="20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subwencja            </a:t>
            </a:r>
            <a:r>
              <a:rPr lang="pl-PL" altLang="pl-PL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18 634 507,00 zł</a:t>
            </a:r>
          </a:p>
          <a:p>
            <a:pPr marL="0" indent="0" eaLnBrk="1" fontAlgn="ctr" hangingPunct="1">
              <a:spcBef>
                <a:spcPct val="0"/>
              </a:spcBef>
              <a:buFontTx/>
              <a:buNone/>
            </a:pPr>
            <a:endParaRPr lang="pl-PL" altLang="pl-PL" sz="2000" b="1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eaLnBrk="1" fontAlgn="ctr" hangingPunct="1">
              <a:spcBef>
                <a:spcPct val="0"/>
              </a:spcBef>
              <a:buFontTx/>
              <a:buNone/>
            </a:pPr>
            <a:endParaRPr lang="pl-PL" altLang="pl-PL" sz="2000" b="1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eaLnBrk="1" fontAlgn="ctr" hangingPunct="1">
              <a:spcBef>
                <a:spcPct val="0"/>
              </a:spcBef>
              <a:buFontTx/>
              <a:buNone/>
            </a:pPr>
            <a:endParaRPr lang="pl-PL" altLang="pl-PL" sz="2000" b="1" dirty="0">
              <a:latin typeface="+mj-lt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algn="ctr" eaLnBrk="1" fontAlgn="ctr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dopłata</a:t>
            </a:r>
            <a:r>
              <a:rPr lang="pl-PL" altLang="pl-PL" sz="20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 = wydatki szkół </a:t>
            </a:r>
            <a:r>
              <a:rPr lang="pl-PL" altLang="pl-PL" sz="20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minus </a:t>
            </a:r>
            <a:r>
              <a:rPr lang="pl-PL" altLang="pl-PL" sz="20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subwencja</a:t>
            </a:r>
            <a:r>
              <a:rPr lang="pl-PL" altLang="pl-PL" sz="20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 </a:t>
            </a:r>
            <a:r>
              <a:rPr lang="pl-PL" altLang="pl-PL" sz="20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4 583 744,84 zł</a:t>
            </a:r>
          </a:p>
          <a:p>
            <a:pPr marL="0" indent="0" algn="ctr" eaLnBrk="1" fontAlgn="ctr" hangingPunct="1">
              <a:spcBef>
                <a:spcPct val="0"/>
              </a:spcBef>
              <a:buFontTx/>
              <a:buNone/>
            </a:pPr>
            <a:endParaRPr lang="pl-PL" altLang="pl-PL" sz="2000" b="1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algn="ctr" eaLnBrk="1" fontAlgn="ctr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eaLnBrk="1" fontAlgn="ctr" hangingPunct="1">
              <a:spcBef>
                <a:spcPct val="0"/>
              </a:spcBef>
              <a:buFontTx/>
              <a:buNone/>
            </a:pPr>
            <a:endParaRPr lang="pl-PL" altLang="pl-PL" sz="2000" b="1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algn="ctr" fontAlgn="ctr">
              <a:spcBef>
                <a:spcPct val="0"/>
              </a:spcBef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Lucida Sans Unicode" panose="020B0602030504020204" pitchFamily="34" charset="0"/>
              </a:rPr>
              <a:t>Subwencja z budżetu państwa pokryła jedynie 80,25 % wydatków</a:t>
            </a:r>
            <a:endParaRPr lang="pl-PL" altLang="pl-PL" sz="2000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931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6257</TotalTime>
  <Words>762</Words>
  <Application>Microsoft Office PowerPoint</Application>
  <PresentationFormat>Panoramiczny</PresentationFormat>
  <Paragraphs>124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Monika Nowak-Bajer</cp:lastModifiedBy>
  <cp:revision>71</cp:revision>
  <cp:lastPrinted>2025-04-03T12:57:10Z</cp:lastPrinted>
  <dcterms:created xsi:type="dcterms:W3CDTF">2024-10-02T14:00:01Z</dcterms:created>
  <dcterms:modified xsi:type="dcterms:W3CDTF">2025-05-12T14:24:14Z</dcterms:modified>
</cp:coreProperties>
</file>