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8"/>
  </p:handoutMasterIdLst>
  <p:sldIdLst>
    <p:sldId id="257" r:id="rId2"/>
    <p:sldId id="258" r:id="rId3"/>
    <p:sldId id="284" r:id="rId4"/>
    <p:sldId id="291" r:id="rId5"/>
    <p:sldId id="287" r:id="rId6"/>
    <p:sldId id="290" r:id="rId7"/>
  </p:sldIdLst>
  <p:sldSz cx="12192000" cy="6858000"/>
  <p:notesSz cx="6735763" cy="98663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C4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924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96D576-A27B-4639-A5F2-19EA2D621318}" type="datetimeFigureOut">
              <a:rPr lang="pl-PL" smtClean="0"/>
              <a:t>13.05.2025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34B6D9-E5B0-4952-8DF7-08F0A38A8A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24458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>
            <a:extLst>
              <a:ext uri="{FF2B5EF4-FFF2-40B4-BE49-F238E27FC236}">
                <a16:creationId xmlns:a16="http://schemas.microsoft.com/office/drawing/2014/main" id="{C2FCFC21-F7B0-CF9B-33B7-2FFDE402F0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" t="12771" r="14565" b="1594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110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EC1E1B5C-1B18-D349-7B7B-001426DEA4BE}"/>
              </a:ext>
            </a:extLst>
          </p:cNvPr>
          <p:cNvSpPr/>
          <p:nvPr userDrawn="1"/>
        </p:nvSpPr>
        <p:spPr>
          <a:xfrm>
            <a:off x="0" y="0"/>
            <a:ext cx="845574" cy="6858000"/>
          </a:xfrm>
          <a:prstGeom prst="rect">
            <a:avLst/>
          </a:prstGeom>
          <a:solidFill>
            <a:srgbClr val="6EC4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F46287F4-F239-735E-5E08-C08D1E016E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521" t="1" r="-8107" b="45074"/>
          <a:stretch/>
        </p:blipFill>
        <p:spPr>
          <a:xfrm>
            <a:off x="83088" y="419994"/>
            <a:ext cx="660977" cy="946691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C7BBC188-327D-1DF6-D8DB-0B1DD5702AF5}"/>
              </a:ext>
            </a:extLst>
          </p:cNvPr>
          <p:cNvSpPr txBox="1"/>
          <p:nvPr userDrawn="1"/>
        </p:nvSpPr>
        <p:spPr>
          <a:xfrm rot="16200000">
            <a:off x="-728331" y="2421624"/>
            <a:ext cx="2302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latin typeface="Century Gothic" panose="020B0502020202020204" pitchFamily="34" charset="0"/>
              </a:rPr>
              <a:t>Murowana Goślina</a:t>
            </a:r>
          </a:p>
        </p:txBody>
      </p:sp>
    </p:spTree>
    <p:extLst>
      <p:ext uri="{BB962C8B-B14F-4D97-AF65-F5344CB8AC3E}">
        <p14:creationId xmlns:p14="http://schemas.microsoft.com/office/powerpoint/2010/main" val="1851861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99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48CB2C76-67C4-6F18-F20C-643ED5E13B22}"/>
              </a:ext>
            </a:extLst>
          </p:cNvPr>
          <p:cNvSpPr/>
          <p:nvPr/>
        </p:nvSpPr>
        <p:spPr>
          <a:xfrm>
            <a:off x="10126638" y="0"/>
            <a:ext cx="1310185" cy="2569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E019070-1703-04F1-3E2D-6A25B10516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5" r="15903"/>
          <a:stretch/>
        </p:blipFill>
        <p:spPr>
          <a:xfrm>
            <a:off x="10126638" y="327547"/>
            <a:ext cx="1310185" cy="2135875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CD3B3E27-1F19-CD65-4151-2507A7651AA8}"/>
              </a:ext>
            </a:extLst>
          </p:cNvPr>
          <p:cNvSpPr/>
          <p:nvPr/>
        </p:nvSpPr>
        <p:spPr>
          <a:xfrm>
            <a:off x="586853" y="1924335"/>
            <a:ext cx="6550925" cy="3971498"/>
          </a:xfrm>
          <a:prstGeom prst="rect">
            <a:avLst/>
          </a:prstGeom>
          <a:solidFill>
            <a:srgbClr val="6EC4D5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14A61FB6-0EC1-0EA6-4481-B620E518EF9E}"/>
              </a:ext>
            </a:extLst>
          </p:cNvPr>
          <p:cNvSpPr txBox="1"/>
          <p:nvPr/>
        </p:nvSpPr>
        <p:spPr>
          <a:xfrm>
            <a:off x="748654" y="2566538"/>
            <a:ext cx="665040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latin typeface="Century Gothic" panose="020B0502020202020204" pitchFamily="34" charset="0"/>
              </a:rPr>
              <a:t>Biblioteka Publiczna Miasta i Gminy im. Bonawentury </a:t>
            </a:r>
            <a:r>
              <a:rPr lang="pl-PL" sz="2400" b="1" dirty="0" err="1">
                <a:latin typeface="Century Gothic" panose="020B0502020202020204" pitchFamily="34" charset="0"/>
              </a:rPr>
              <a:t>Graszyńskiego</a:t>
            </a:r>
            <a:r>
              <a:rPr lang="pl-PL" sz="2400" b="1" dirty="0">
                <a:latin typeface="Century Gothic" panose="020B0502020202020204" pitchFamily="34" charset="0"/>
              </a:rPr>
              <a:t> </a:t>
            </a:r>
            <a:br>
              <a:rPr lang="pl-PL" sz="2400" b="1" dirty="0">
                <a:latin typeface="Century Gothic" panose="020B0502020202020204" pitchFamily="34" charset="0"/>
              </a:rPr>
            </a:br>
            <a:r>
              <a:rPr lang="pl-PL" sz="2400" b="1" dirty="0">
                <a:latin typeface="Century Gothic" panose="020B0502020202020204" pitchFamily="34" charset="0"/>
              </a:rPr>
              <a:t>w Murowanej Goślinie</a:t>
            </a:r>
          </a:p>
          <a:p>
            <a:endParaRPr lang="pl-PL" sz="2800" b="1" dirty="0">
              <a:latin typeface="Century Gothic" panose="020B0502020202020204" pitchFamily="34" charset="0"/>
            </a:endParaRPr>
          </a:p>
          <a:p>
            <a:pPr algn="ctr"/>
            <a:r>
              <a:rPr lang="pl-PL" sz="2800" b="1">
                <a:latin typeface="Century Gothic" panose="020B0502020202020204" pitchFamily="34" charset="0"/>
              </a:rPr>
              <a:t>wykonanie budżetu za 2024 rok</a:t>
            </a:r>
            <a:endParaRPr lang="pl-PL" sz="2800" b="1" dirty="0">
              <a:latin typeface="Century Gothic" panose="020B0502020202020204" pitchFamily="34" charset="0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A7235CB6-5A94-501C-BF4E-A05C58B69E8C}"/>
              </a:ext>
            </a:extLst>
          </p:cNvPr>
          <p:cNvSpPr txBox="1"/>
          <p:nvPr/>
        </p:nvSpPr>
        <p:spPr>
          <a:xfrm>
            <a:off x="748654" y="5185293"/>
            <a:ext cx="5936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latin typeface="Century Gothic" panose="020B0502020202020204" pitchFamily="34" charset="0"/>
              </a:rPr>
              <a:t>DYREKTOR: Agnieszka Kajdaniak-Przewoźna</a:t>
            </a:r>
          </a:p>
        </p:txBody>
      </p:sp>
    </p:spTree>
    <p:extLst>
      <p:ext uri="{BB962C8B-B14F-4D97-AF65-F5344CB8AC3E}">
        <p14:creationId xmlns:p14="http://schemas.microsoft.com/office/powerpoint/2010/main" val="40859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58AB7092-FAA5-916C-612F-FA022FD8E8C4}"/>
              </a:ext>
            </a:extLst>
          </p:cNvPr>
          <p:cNvSpPr/>
          <p:nvPr/>
        </p:nvSpPr>
        <p:spPr>
          <a:xfrm>
            <a:off x="846160" y="0"/>
            <a:ext cx="411139" cy="685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04DC0A7D-C4E7-3E4C-38B6-531DD1413DE6}"/>
              </a:ext>
            </a:extLst>
          </p:cNvPr>
          <p:cNvSpPr txBox="1"/>
          <p:nvPr/>
        </p:nvSpPr>
        <p:spPr>
          <a:xfrm rot="16200000">
            <a:off x="-827885" y="2048909"/>
            <a:ext cx="375922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Wykonanie budżetu za 2024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C384BC4-0F8C-ACC2-A4D1-EA1627C1BBBB}"/>
              </a:ext>
            </a:extLst>
          </p:cNvPr>
          <p:cNvSpPr txBox="1"/>
          <p:nvPr/>
        </p:nvSpPr>
        <p:spPr>
          <a:xfrm>
            <a:off x="2255702" y="706118"/>
            <a:ext cx="78338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latin typeface="Century Gothic" panose="020B0502020202020204" pitchFamily="34" charset="0"/>
              </a:rPr>
              <a:t>przychody ogółem 1 053 326,73 zł</a:t>
            </a:r>
          </a:p>
          <a:p>
            <a:r>
              <a:rPr lang="pl-PL" sz="2800" b="1" dirty="0">
                <a:latin typeface="Century Gothic" panose="020B0502020202020204" pitchFamily="34" charset="0"/>
              </a:rPr>
              <a:t> 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673325"/>
              </p:ext>
            </p:extLst>
          </p:nvPr>
        </p:nvGraphicFramePr>
        <p:xfrm>
          <a:off x="1487606" y="1891432"/>
          <a:ext cx="8128000" cy="13817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8360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19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8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Przychody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8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1 053 326,73 zł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8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 dotacja podmiotowa z budżetu gminy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8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  900 000,00 zł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8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 pozostałe dotacje</a:t>
                      </a:r>
                    </a:p>
                    <a:p>
                      <a:pPr marL="0" algn="l" defTabSz="914400" rtl="0" eaLnBrk="1" latinLnBrk="0" hangingPunct="1"/>
                      <a:r>
                        <a:rPr lang="pl-PL" sz="18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 pozostałe przychody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8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    27 625,00 zł</a:t>
                      </a:r>
                    </a:p>
                    <a:p>
                      <a:pPr marL="0" algn="l" defTabSz="914400" rtl="0" eaLnBrk="1" latinLnBrk="0" hangingPunct="1"/>
                      <a:r>
                        <a:rPr lang="pl-PL" sz="18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  125 701,73 zł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2063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58AB7092-FAA5-916C-612F-FA022FD8E8C4}"/>
              </a:ext>
            </a:extLst>
          </p:cNvPr>
          <p:cNvSpPr/>
          <p:nvPr/>
        </p:nvSpPr>
        <p:spPr>
          <a:xfrm>
            <a:off x="846160" y="0"/>
            <a:ext cx="411139" cy="685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04DC0A7D-C4E7-3E4C-38B6-531DD1413DE6}"/>
              </a:ext>
            </a:extLst>
          </p:cNvPr>
          <p:cNvSpPr txBox="1"/>
          <p:nvPr/>
        </p:nvSpPr>
        <p:spPr>
          <a:xfrm rot="16200000">
            <a:off x="-613769" y="2263026"/>
            <a:ext cx="333099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Wykonanie budżetu za 2024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C384BC4-0F8C-ACC2-A4D1-EA1627C1BBBB}"/>
              </a:ext>
            </a:extLst>
          </p:cNvPr>
          <p:cNvSpPr txBox="1"/>
          <p:nvPr/>
        </p:nvSpPr>
        <p:spPr>
          <a:xfrm>
            <a:off x="2932358" y="520584"/>
            <a:ext cx="7833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latin typeface="Century Gothic" panose="020B0502020202020204" pitchFamily="34" charset="0"/>
              </a:rPr>
              <a:t>koszty ogółem 1 051 794,87 zł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000336"/>
              </p:ext>
            </p:extLst>
          </p:nvPr>
        </p:nvGraphicFramePr>
        <p:xfrm>
          <a:off x="1487606" y="1891432"/>
          <a:ext cx="9750370" cy="188343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880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97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07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8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Wynagrodzenia ogółem: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8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555 263,85 </a:t>
                      </a:r>
                      <a:r>
                        <a:rPr lang="pl-PL" sz="1800" b="1" kern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zł</a:t>
                      </a:r>
                      <a:endParaRPr lang="pl-PL" sz="1800" b="1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8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 wynagrodzenia osobowe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8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516 568,85 zł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b="0" dirty="0"/>
                        <a:t>- wynagrodzenia bezosobowe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  38 695,00 zł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706968"/>
              </p:ext>
            </p:extLst>
          </p:nvPr>
        </p:nvGraphicFramePr>
        <p:xfrm>
          <a:off x="1487606" y="3800946"/>
          <a:ext cx="9750370" cy="195338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880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97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443">
                <a:tc>
                  <a:txBody>
                    <a:bodyPr/>
                    <a:lstStyle/>
                    <a:p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Składki na ubezpieczenie</a:t>
                      </a:r>
                      <a:r>
                        <a:rPr lang="pl-PL" b="1" baseline="0" dirty="0">
                          <a:solidFill>
                            <a:schemeClr val="tx1"/>
                          </a:solidFill>
                        </a:rPr>
                        <a:t> społeczne</a:t>
                      </a:r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  95 624,23 zł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443">
                <a:tc>
                  <a:txBody>
                    <a:bodyPr/>
                    <a:lstStyle/>
                    <a:p>
                      <a:r>
                        <a:rPr lang="pl-PL" b="1" dirty="0"/>
                        <a:t>Składki</a:t>
                      </a:r>
                      <a:r>
                        <a:rPr lang="pl-PL" b="1" baseline="0" dirty="0"/>
                        <a:t> na Fundusz Pracy</a:t>
                      </a:r>
                      <a:endParaRPr lang="pl-PL" b="1" dirty="0"/>
                    </a:p>
                  </a:txBody>
                  <a:tcPr>
                    <a:solidFill>
                      <a:srgbClr val="6EC4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b="1" baseline="0" dirty="0">
                          <a:solidFill>
                            <a:schemeClr val="tx1"/>
                          </a:solidFill>
                        </a:rPr>
                        <a:t>    4 844,70 zł</a:t>
                      </a:r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EC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443">
                <a:tc>
                  <a:txBody>
                    <a:bodyPr/>
                    <a:lstStyle/>
                    <a:p>
                      <a:r>
                        <a:rPr lang="pl-PL" b="1" dirty="0"/>
                        <a:t>Odpisy ZFŚS</a:t>
                      </a:r>
                    </a:p>
                  </a:txBody>
                  <a:tcPr>
                    <a:solidFill>
                      <a:srgbClr val="6EC4D5">
                        <a:alpha val="9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  18 129,00</a:t>
                      </a:r>
                      <a:r>
                        <a:rPr lang="pl-PL" b="1" baseline="0" dirty="0">
                          <a:solidFill>
                            <a:schemeClr val="tx1"/>
                          </a:solidFill>
                        </a:rPr>
                        <a:t> zł</a:t>
                      </a:r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EC4D5">
                        <a:alpha val="9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6107">
                <a:tc>
                  <a:txBody>
                    <a:bodyPr/>
                    <a:lstStyle/>
                    <a:p>
                      <a:r>
                        <a:rPr lang="pl-PL" b="1" dirty="0"/>
                        <a:t>Odpisy PPK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/>
                        <a:t>Inne świadczenia na rzecz pracowników</a:t>
                      </a:r>
                    </a:p>
                  </a:txBody>
                  <a:tcPr>
                    <a:solidFill>
                      <a:srgbClr val="6EC4D5">
                        <a:alpha val="9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    6 848,19 zł</a:t>
                      </a:r>
                    </a:p>
                    <a:p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    2 371,70 zł</a:t>
                      </a:r>
                    </a:p>
                  </a:txBody>
                  <a:tcPr>
                    <a:solidFill>
                      <a:srgbClr val="6EC4D5">
                        <a:alpha val="9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7403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58AB7092-FAA5-916C-612F-FA022FD8E8C4}"/>
              </a:ext>
            </a:extLst>
          </p:cNvPr>
          <p:cNvSpPr/>
          <p:nvPr/>
        </p:nvSpPr>
        <p:spPr>
          <a:xfrm>
            <a:off x="846160" y="0"/>
            <a:ext cx="411139" cy="685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04DC0A7D-C4E7-3E4C-38B6-531DD1413DE6}"/>
              </a:ext>
            </a:extLst>
          </p:cNvPr>
          <p:cNvSpPr txBox="1"/>
          <p:nvPr/>
        </p:nvSpPr>
        <p:spPr>
          <a:xfrm rot="16200000">
            <a:off x="-613769" y="2263026"/>
            <a:ext cx="333099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Wykonanie budżetu za 2024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627754"/>
              </p:ext>
            </p:extLst>
          </p:nvPr>
        </p:nvGraphicFramePr>
        <p:xfrm>
          <a:off x="1551614" y="473742"/>
          <a:ext cx="9448618" cy="10972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7243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243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4859">
                <a:tc>
                  <a:txBody>
                    <a:bodyPr/>
                    <a:lstStyle/>
                    <a:p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Usługi</a:t>
                      </a:r>
                      <a:r>
                        <a:rPr lang="pl-PL" b="1" baseline="0" dirty="0">
                          <a:solidFill>
                            <a:schemeClr val="tx1"/>
                          </a:solidFill>
                        </a:rPr>
                        <a:t> telekomunikacyjne</a:t>
                      </a:r>
                      <a:endParaRPr lang="pl-PL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8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        4 678,57</a:t>
                      </a:r>
                      <a:r>
                        <a:rPr lang="pl-PL" sz="1800" b="1" kern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zł</a:t>
                      </a:r>
                      <a:endParaRPr lang="pl-PL" sz="1800" b="1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85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8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Najem</a:t>
                      </a:r>
                      <a:r>
                        <a:rPr lang="pl-PL" sz="1800" b="1" kern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pomieszczeń </a:t>
                      </a:r>
                      <a:endParaRPr lang="pl-PL" sz="1800" b="1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EC4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8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      46 906,29 </a:t>
                      </a:r>
                      <a:r>
                        <a:rPr lang="pl-PL" sz="1800" b="1" kern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zł</a:t>
                      </a:r>
                      <a:endParaRPr lang="pl-PL" sz="1800" b="1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EC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8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b="1" dirty="0">
                        <a:ln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b="1" baseline="0" dirty="0"/>
                        <a:t>     </a:t>
                      </a:r>
                      <a:endParaRPr lang="pl-PL" b="1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252030D4-BEFE-EB9E-2326-60BEF40DA7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6945303"/>
              </p:ext>
            </p:extLst>
          </p:nvPr>
        </p:nvGraphicFramePr>
        <p:xfrm>
          <a:off x="1551614" y="1404403"/>
          <a:ext cx="9366322" cy="208657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723929">
                  <a:extLst>
                    <a:ext uri="{9D8B030D-6E8A-4147-A177-3AD203B41FA5}">
                      <a16:colId xmlns:a16="http://schemas.microsoft.com/office/drawing/2014/main" val="3594084289"/>
                    </a:ext>
                  </a:extLst>
                </a:gridCol>
                <a:gridCol w="4642393">
                  <a:extLst>
                    <a:ext uri="{9D8B030D-6E8A-4147-A177-3AD203B41FA5}">
                      <a16:colId xmlns:a16="http://schemas.microsoft.com/office/drawing/2014/main" val="1655693142"/>
                    </a:ext>
                  </a:extLst>
                </a:gridCol>
              </a:tblGrid>
              <a:tr h="23599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8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Media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8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     58</a:t>
                      </a:r>
                      <a:r>
                        <a:rPr lang="pl-PL" sz="1800" b="1" kern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920,64</a:t>
                      </a:r>
                      <a:r>
                        <a:rPr lang="pl-PL" sz="18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b="1" kern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zł</a:t>
                      </a:r>
                      <a:endParaRPr lang="pl-PL" sz="1800" b="1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289778"/>
                  </a:ext>
                </a:extLst>
              </a:tr>
              <a:tr h="17208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altLang="pl-PL" sz="1800" dirty="0"/>
                        <a:t>- energia elektryczna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 woda i ścieki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 gaz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 Media Boduszewo</a:t>
                      </a:r>
                      <a:endParaRPr lang="pl-PL" altLang="pl-P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Bef>
                          <a:spcPts val="600"/>
                        </a:spcBef>
                        <a:buFontTx/>
                        <a:buNone/>
                        <a:defRPr/>
                      </a:pPr>
                      <a:r>
                        <a:rPr lang="pl-PL" sz="18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     </a:t>
                      </a:r>
                      <a:r>
                        <a:rPr lang="pl-PL" sz="18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22 431,93 zł</a:t>
                      </a:r>
                      <a:endParaRPr lang="pl-PL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 defTabSz="914400" rtl="0" eaLnBrk="1" latinLnBrk="0" hangingPunct="1">
                        <a:spcBef>
                          <a:spcPts val="600"/>
                        </a:spcBef>
                        <a:buFontTx/>
                        <a:buNone/>
                        <a:defRPr/>
                      </a:pPr>
                      <a:r>
                        <a:rPr lang="pl-PL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2 459,46 zł   </a:t>
                      </a:r>
                    </a:p>
                    <a:p>
                      <a:pPr marL="0" indent="0" algn="l" defTabSz="914400" rtl="0" eaLnBrk="1" latinLnBrk="0" hangingPunct="1">
                        <a:spcBef>
                          <a:spcPts val="600"/>
                        </a:spcBef>
                        <a:buFontTx/>
                        <a:buNone/>
                        <a:defRPr/>
                      </a:pPr>
                      <a:r>
                        <a:rPr lang="pl-PL" sz="18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19 524,28 zł</a:t>
                      </a:r>
                    </a:p>
                    <a:p>
                      <a:pPr marL="0" indent="0" algn="l" defTabSz="914400" rtl="0" eaLnBrk="1" latinLnBrk="0" hangingPunct="1">
                        <a:spcBef>
                          <a:spcPts val="600"/>
                        </a:spcBef>
                        <a:buFontTx/>
                        <a:buNone/>
                        <a:defRPr/>
                      </a:pPr>
                      <a:r>
                        <a:rPr lang="pl-PL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14 504,97 zł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4189585"/>
                  </a:ext>
                </a:extLst>
              </a:tr>
            </a:tbl>
          </a:graphicData>
        </a:graphic>
      </p:graphicFrame>
      <p:pic>
        <p:nvPicPr>
          <p:cNvPr id="3" name="Obraz 2">
            <a:extLst>
              <a:ext uri="{FF2B5EF4-FFF2-40B4-BE49-F238E27FC236}">
                <a16:creationId xmlns:a16="http://schemas.microsoft.com/office/drawing/2014/main" id="{59340092-FEA5-7D84-5944-00CDC6F9B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614" y="3627065"/>
            <a:ext cx="9366322" cy="1268078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9FBFF689-0DC6-73A9-C6C3-F2CE0FCE4C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1614" y="4895143"/>
            <a:ext cx="9366322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096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58AB7092-FAA5-916C-612F-FA022FD8E8C4}"/>
              </a:ext>
            </a:extLst>
          </p:cNvPr>
          <p:cNvSpPr/>
          <p:nvPr/>
        </p:nvSpPr>
        <p:spPr>
          <a:xfrm>
            <a:off x="846160" y="0"/>
            <a:ext cx="411139" cy="685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04DC0A7D-C4E7-3E4C-38B6-531DD1413DE6}"/>
              </a:ext>
            </a:extLst>
          </p:cNvPr>
          <p:cNvSpPr txBox="1"/>
          <p:nvPr/>
        </p:nvSpPr>
        <p:spPr>
          <a:xfrm rot="16200000">
            <a:off x="-613769" y="2263026"/>
            <a:ext cx="333099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Wykonanie budżetu za 2024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517444"/>
              </p:ext>
            </p:extLst>
          </p:nvPr>
        </p:nvGraphicFramePr>
        <p:xfrm>
          <a:off x="1519810" y="510688"/>
          <a:ext cx="9672446" cy="17526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8362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362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631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8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Spotkania autorskie i warsztaty na rzecz czytelników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8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     9 753,00 zł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- projekty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8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  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- spotkania autorskie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   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Obraz 6">
            <a:extLst>
              <a:ext uri="{FF2B5EF4-FFF2-40B4-BE49-F238E27FC236}">
                <a16:creationId xmlns:a16="http://schemas.microsoft.com/office/drawing/2014/main" id="{9860B6CE-3086-A2DF-2AF6-B5D4EA2F5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802" y="2553077"/>
            <a:ext cx="9672446" cy="264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495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58AB7092-FAA5-916C-612F-FA022FD8E8C4}"/>
              </a:ext>
            </a:extLst>
          </p:cNvPr>
          <p:cNvSpPr/>
          <p:nvPr/>
        </p:nvSpPr>
        <p:spPr>
          <a:xfrm>
            <a:off x="846160" y="0"/>
            <a:ext cx="411139" cy="685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04DC0A7D-C4E7-3E4C-38B6-531DD1413DE6}"/>
              </a:ext>
            </a:extLst>
          </p:cNvPr>
          <p:cNvSpPr txBox="1"/>
          <p:nvPr/>
        </p:nvSpPr>
        <p:spPr>
          <a:xfrm rot="16200000">
            <a:off x="-613769" y="2263026"/>
            <a:ext cx="333099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Wykonanie budżetu za 2024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9049163"/>
              </p:ext>
            </p:extLst>
          </p:nvPr>
        </p:nvGraphicFramePr>
        <p:xfrm>
          <a:off x="1619588" y="556014"/>
          <a:ext cx="9705350" cy="350903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436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92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07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8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Pozostałe usługi obce</a:t>
                      </a:r>
                    </a:p>
                  </a:txBody>
                  <a:tcPr>
                    <a:solidFill>
                      <a:srgbClr val="6EC4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8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   98 764,70</a:t>
                      </a:r>
                      <a:r>
                        <a:rPr lang="pl-PL" sz="1800" b="1" kern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zł</a:t>
                      </a:r>
                      <a:endParaRPr lang="pl-PL" sz="1800" b="1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EC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7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8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 konserwacje</a:t>
                      </a:r>
                    </a:p>
                    <a:p>
                      <a:pPr marL="0" algn="l" defTabSz="914400" rtl="0" eaLnBrk="1" latinLnBrk="0" hangingPunct="1"/>
                      <a:r>
                        <a:rPr lang="pl-PL" sz="18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 przeglądy</a:t>
                      </a:r>
                    </a:p>
                    <a:p>
                      <a:pPr marL="0" indent="0" algn="l" defTabSz="914400" rtl="0" eaLnBrk="1" latinLnBrk="0" hangingPunct="1">
                        <a:buFontTx/>
                        <a:buNone/>
                      </a:pPr>
                      <a:r>
                        <a:rPr lang="pl-PL" sz="18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 usługi pocztowe</a:t>
                      </a:r>
                    </a:p>
                    <a:p>
                      <a:pPr marL="0" indent="0" algn="l" defTabSz="914400" rtl="0" eaLnBrk="1" latinLnBrk="0" hangingPunct="1">
                        <a:buFontTx/>
                        <a:buNone/>
                      </a:pPr>
                      <a:r>
                        <a:rPr lang="pl-PL" sz="18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 usługi utrzymania </a:t>
                      </a:r>
                      <a:r>
                        <a:rPr lang="pl-PL" sz="1800" b="0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oprogr</a:t>
                      </a:r>
                      <a:r>
                        <a:rPr lang="pl-PL" sz="18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. komput.</a:t>
                      </a:r>
                    </a:p>
                    <a:p>
                      <a:pPr marL="0" indent="0" algn="l" defTabSz="914400" rtl="0" eaLnBrk="1" latinLnBrk="0" hangingPunct="1">
                        <a:buFontTx/>
                        <a:buNone/>
                      </a:pPr>
                      <a:r>
                        <a:rPr lang="pl-PL" sz="18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 usługi pozostałe-Boduszewo</a:t>
                      </a:r>
                    </a:p>
                    <a:p>
                      <a:pPr marL="0" indent="0" algn="l" defTabSz="914400" rtl="0" eaLnBrk="1" latinLnBrk="0" hangingPunct="1">
                        <a:buFontTx/>
                        <a:buNone/>
                      </a:pPr>
                      <a:r>
                        <a:rPr lang="pl-PL" sz="18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 usługi utrzymanie certyfikatu, strona BIP</a:t>
                      </a:r>
                    </a:p>
                    <a:p>
                      <a:pPr marL="0" indent="0" algn="l" defTabSz="914400" rtl="0" eaLnBrk="1" latinLnBrk="0" hangingPunct="1">
                        <a:buFontTx/>
                        <a:buNone/>
                      </a:pPr>
                      <a:r>
                        <a:rPr lang="pl-PL" sz="18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 usługi informatyczne</a:t>
                      </a:r>
                    </a:p>
                    <a:p>
                      <a:pPr marL="0" algn="l" defTabSz="914400" rtl="0" eaLnBrk="1" latinLnBrk="0" hangingPunct="1"/>
                      <a:r>
                        <a:rPr lang="pl-PL" sz="18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 usługi monitoringu</a:t>
                      </a:r>
                    </a:p>
                    <a:p>
                      <a:pPr marL="0" indent="0" algn="l" defTabSz="914400" rtl="0" eaLnBrk="1" latinLnBrk="0" hangingPunct="1">
                        <a:buFontTx/>
                        <a:buNone/>
                      </a:pPr>
                      <a:r>
                        <a:rPr lang="pl-PL" sz="18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 usługi hostingowe</a:t>
                      </a:r>
                    </a:p>
                    <a:p>
                      <a:pPr marL="0" indent="0" algn="l" defTabSz="914400" rtl="0" eaLnBrk="1" latinLnBrk="0" hangingPunct="1">
                        <a:buFontTx/>
                        <a:buNone/>
                      </a:pPr>
                      <a:r>
                        <a:rPr lang="pl-PL" sz="18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 usługi RODO</a:t>
                      </a:r>
                    </a:p>
                    <a:p>
                      <a:pPr marL="0" algn="l" defTabSz="914400" rtl="0" eaLnBrk="1" latinLnBrk="0" hangingPunct="1"/>
                      <a:endParaRPr lang="pl-PL" sz="1800" b="1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8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082057"/>
              </p:ext>
            </p:extLst>
          </p:nvPr>
        </p:nvGraphicFramePr>
        <p:xfrm>
          <a:off x="1619588" y="4270965"/>
          <a:ext cx="9705350" cy="2108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4964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89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8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Pozostałe</a:t>
                      </a:r>
                      <a:r>
                        <a:rPr lang="pl-PL" sz="1800" b="1" kern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koszty</a:t>
                      </a:r>
                      <a:endParaRPr lang="pl-PL" sz="1800" b="1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EC4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8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   22 554,09 zł</a:t>
                      </a:r>
                    </a:p>
                  </a:txBody>
                  <a:tcPr>
                    <a:solidFill>
                      <a:srgbClr val="6EC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8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 </a:t>
                      </a:r>
                      <a:r>
                        <a:rPr lang="pl-PL" sz="18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u</a:t>
                      </a:r>
                      <a:r>
                        <a:rPr lang="pl-PL" altLang="pl-PL" sz="1800" dirty="0">
                          <a:latin typeface="+mj-lt"/>
                        </a:rPr>
                        <a:t>sługi bankowe</a:t>
                      </a:r>
                    </a:p>
                    <a:p>
                      <a:r>
                        <a:rPr lang="pl-PL" altLang="pl-PL" sz="1800" dirty="0">
                          <a:latin typeface="+mj-lt"/>
                        </a:rPr>
                        <a:t>- podróże służbowe</a:t>
                      </a:r>
                    </a:p>
                    <a:p>
                      <a:r>
                        <a:rPr lang="pl-PL" altLang="pl-PL" sz="1800" dirty="0">
                          <a:latin typeface="+mj-lt"/>
                        </a:rPr>
                        <a:t>- składki członkowskie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pl-PL" altLang="pl-PL" sz="1800" dirty="0">
                          <a:latin typeface="+mj-lt"/>
                        </a:rPr>
                        <a:t>- ubezpieczenie majątku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- podatki i opłaty </a:t>
                      </a:r>
                    </a:p>
                    <a:p>
                      <a:pPr marL="0" algn="l" defTabSz="914400" rtl="0" eaLnBrk="1" latinLnBrk="0" hangingPunct="1"/>
                      <a:r>
                        <a:rPr lang="pl-PL" sz="18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- pomoc prawna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pl-PL" sz="18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513138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urowana Goślina">
      <a:dk1>
        <a:sysClr val="windowText" lastClr="000000"/>
      </a:dk1>
      <a:lt1>
        <a:sysClr val="window" lastClr="FFFFFF"/>
      </a:lt1>
      <a:dk2>
        <a:srgbClr val="44546A"/>
      </a:dk2>
      <a:lt2>
        <a:srgbClr val="B19D82"/>
      </a:lt2>
      <a:accent1>
        <a:srgbClr val="0E4087"/>
      </a:accent1>
      <a:accent2>
        <a:srgbClr val="FF6600"/>
      </a:accent2>
      <a:accent3>
        <a:srgbClr val="E61E23"/>
      </a:accent3>
      <a:accent4>
        <a:srgbClr val="FEC30F"/>
      </a:accent4>
      <a:accent5>
        <a:srgbClr val="6EC4D5"/>
      </a:accent5>
      <a:accent6>
        <a:srgbClr val="A624A0"/>
      </a:accent6>
      <a:hlink>
        <a:srgbClr val="0563C1"/>
      </a:hlink>
      <a:folHlink>
        <a:srgbClr val="954F72"/>
      </a:folHlink>
    </a:clrScheme>
    <a:fontScheme name="Murowana Goślina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5447</TotalTime>
  <Words>273</Words>
  <Application>Microsoft Office PowerPoint</Application>
  <PresentationFormat>Panoramiczny</PresentationFormat>
  <Paragraphs>78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0" baseType="lpstr">
      <vt:lpstr>Arial</vt:lpstr>
      <vt:lpstr>Calibri</vt:lpstr>
      <vt:lpstr>Century Gothic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Paweł Woźniak</dc:creator>
  <cp:lastModifiedBy>Biblioteka Murowana Goślina</cp:lastModifiedBy>
  <cp:revision>67</cp:revision>
  <cp:lastPrinted>2025-04-14T11:59:46Z</cp:lastPrinted>
  <dcterms:created xsi:type="dcterms:W3CDTF">2024-10-02T14:00:01Z</dcterms:created>
  <dcterms:modified xsi:type="dcterms:W3CDTF">2025-05-13T11:12:07Z</dcterms:modified>
</cp:coreProperties>
</file>