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82" r:id="rId5"/>
    <p:sldId id="285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BE548-B6B6-48C1-B1D6-DB010AA8BC09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BAFB-EF5D-4771-8FBC-262CE3B4C7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27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2BAFB-EF5D-4771-8FBC-262CE3B4C73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69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870337" y="2569192"/>
            <a:ext cx="5960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Straż Miejska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893927" y="525934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Przygotowała: Paulina Urbańska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670899" y="428178"/>
            <a:ext cx="967494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2800" b="1" dirty="0"/>
          </a:p>
          <a:p>
            <a:pPr algn="ctr">
              <a:lnSpc>
                <a:spcPct val="150000"/>
              </a:lnSpc>
            </a:pPr>
            <a:r>
              <a:rPr lang="pl-PL" sz="2800" b="1" dirty="0"/>
              <a:t> DOCHODY</a:t>
            </a:r>
          </a:p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rgbClr val="0070C0"/>
                </a:solidFill>
              </a:rPr>
              <a:t>8 190,79 zł</a:t>
            </a: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800" b="1" dirty="0"/>
              <a:t>WYDATKI</a:t>
            </a:r>
          </a:p>
          <a:p>
            <a:pPr algn="ctr">
              <a:lnSpc>
                <a:spcPct val="150000"/>
              </a:lnSpc>
            </a:pPr>
            <a:r>
              <a:rPr lang="pl-PL" sz="2800" b="1" dirty="0">
                <a:solidFill>
                  <a:srgbClr val="FF0000"/>
                </a:solidFill>
              </a:rPr>
              <a:t>81 303,13 zł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/>
              <a:t>bieżące 76 530,73 zł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800" dirty="0"/>
              <a:t>fundusz sołecki 4 772,40 zł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800" dirty="0"/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</a:endParaRPr>
          </a:p>
          <a:p>
            <a:endParaRPr lang="pl-PL" sz="48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939F463-40B2-39E5-D4CD-1437E7BFB11C}"/>
              </a:ext>
            </a:extLst>
          </p:cNvPr>
          <p:cNvSpPr txBox="1"/>
          <p:nvPr/>
        </p:nvSpPr>
        <p:spPr>
          <a:xfrm rot="16200000">
            <a:off x="-1399924" y="1840850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08453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055223" y="748937"/>
            <a:ext cx="942267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 DOCHODY</a:t>
            </a:r>
            <a:endParaRPr lang="pl-PL" sz="2400" dirty="0"/>
          </a:p>
          <a:p>
            <a:pPr algn="ctr"/>
            <a:endParaRPr lang="pl-PL" sz="2400" dirty="0"/>
          </a:p>
          <a:p>
            <a:r>
              <a:rPr lang="pl-PL" sz="2400" u="sng" dirty="0"/>
              <a:t>rozdział 75416</a:t>
            </a:r>
          </a:p>
          <a:p>
            <a:endParaRPr lang="pl-PL" sz="25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l-PL" sz="2500" dirty="0"/>
              <a:t> </a:t>
            </a:r>
            <a:r>
              <a:rPr lang="pl-PL" sz="2400" dirty="0"/>
              <a:t>mandaty karne –</a:t>
            </a:r>
            <a:r>
              <a:rPr lang="pl-PL" sz="2400" b="1" dirty="0"/>
              <a:t> 7 883,99 zł</a:t>
            </a:r>
          </a:p>
          <a:p>
            <a:pPr algn="just"/>
            <a:endParaRPr lang="pl-PL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43’1 Ustawa o wychowaniu w trzeźwości – spożywanie alkoholu w miejscu publicznym </a:t>
            </a:r>
            <a:r>
              <a:rPr lang="pl-PL" sz="1400" b="1" dirty="0"/>
              <a:t>3 - 300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85 § 1 Kodeks Wykroczeń- samowolne ustawianie, niszczenie, uszkadzanie znaków </a:t>
            </a:r>
            <a:r>
              <a:rPr lang="pl-PL" sz="1400" b="1" dirty="0"/>
              <a:t>1-100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</a:t>
            </a:r>
            <a:r>
              <a:rPr lang="pl-PL" sz="1400" b="1" dirty="0"/>
              <a:t> </a:t>
            </a:r>
            <a:r>
              <a:rPr lang="pl-PL" sz="1400" dirty="0"/>
              <a:t>97 Kodeksu Wykroczeń – nieprawidłowe parkowanie </a:t>
            </a:r>
            <a:r>
              <a:rPr lang="pl-PL" sz="1400" b="1" dirty="0"/>
              <a:t>1- 400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92.1 Kodeksu Wykroczeń – nieprawidłowe parkowanie </a:t>
            </a:r>
            <a:r>
              <a:rPr lang="pl-PL" sz="1400" b="1" dirty="0"/>
              <a:t>7-700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10.2a Ustawa o utrzymaniu czystości i porządku w gminach </a:t>
            </a:r>
            <a:r>
              <a:rPr lang="pl-PL" sz="1400" b="1" dirty="0"/>
              <a:t>24 - 3700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77 Kodeksu Wykroczeń – brak zachowania bezpieczeństwa przy trzymaniu zwierzęcia </a:t>
            </a:r>
            <a:r>
              <a:rPr lang="pl-PL" sz="1400" b="1" dirty="0"/>
              <a:t>9-900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161 Kodeksu Wykroczeń – wjazd pojazdu nieupoważnionego do lasu </a:t>
            </a:r>
            <a:r>
              <a:rPr lang="pl-PL" sz="1400" b="1" dirty="0"/>
              <a:t>2-200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10.2b Ustawa o utrzymaniu porządku i czystości w gminie- brak deklaracji o wysokości opłat za gospodarowanie odpadami </a:t>
            </a:r>
            <a:r>
              <a:rPr lang="pl-PL" sz="1400" b="1" dirty="0"/>
              <a:t>3- 600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145 Kodeks Wykroczeń – zaśmiecanie miejsc publicznych </a:t>
            </a:r>
            <a:r>
              <a:rPr lang="pl-PL" sz="1400" b="1" dirty="0"/>
              <a:t>1-500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191 Ustawa o odpadach- termiczne przekształcanie odpadów poza spalarnią </a:t>
            </a:r>
            <a:r>
              <a:rPr lang="pl-PL" sz="1400" b="1" dirty="0"/>
              <a:t>5-900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26 ust.1pkt 2 – Prawo o miarach – brak legalizacji wagi </a:t>
            </a:r>
            <a:r>
              <a:rPr lang="pl-PL" sz="1400" b="1" dirty="0"/>
              <a:t>1-100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63a § 1 Kodeksu Wykroczeń – Bezprawne ogłoszenia </a:t>
            </a:r>
            <a:r>
              <a:rPr lang="pl-PL" sz="1400" b="1" dirty="0"/>
              <a:t>2-700 zł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400" dirty="0"/>
              <a:t>art. 140 Kodeks Wykroczeń – nieobyczajny wybryk </a:t>
            </a:r>
            <a:r>
              <a:rPr lang="pl-PL" sz="1400" b="1" dirty="0"/>
              <a:t>1-100 zł</a:t>
            </a:r>
          </a:p>
          <a:p>
            <a:pPr algn="just"/>
            <a:r>
              <a:rPr lang="pl-PL" sz="1400" dirty="0"/>
              <a:t> 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44A2AE-712D-6024-E059-7AF916BB79FA}"/>
              </a:ext>
            </a:extLst>
          </p:cNvPr>
          <p:cNvSpPr txBox="1"/>
          <p:nvPr/>
        </p:nvSpPr>
        <p:spPr>
          <a:xfrm rot="16200000">
            <a:off x="-1173180" y="2165331"/>
            <a:ext cx="43874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</p:spTree>
    <p:extLst>
      <p:ext uri="{BB962C8B-B14F-4D97-AF65-F5344CB8AC3E}">
        <p14:creationId xmlns:p14="http://schemas.microsoft.com/office/powerpoint/2010/main" val="307579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94D894C-9C97-EAE2-6E4C-D91362B6470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1455174" y="40749"/>
            <a:ext cx="103730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 WYDATKI</a:t>
            </a:r>
          </a:p>
          <a:p>
            <a:pPr algn="ctr"/>
            <a:endParaRPr lang="pl-PL" sz="2400" dirty="0"/>
          </a:p>
          <a:p>
            <a:r>
              <a:rPr lang="pl-PL" sz="2400" u="sng" dirty="0"/>
              <a:t>rozdział 75416</a:t>
            </a:r>
          </a:p>
          <a:p>
            <a:endParaRPr lang="pl-PL" sz="15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zakup materiałów i wyposażenia – </a:t>
            </a:r>
            <a:r>
              <a:rPr lang="pl-PL" sz="2400" b="1" dirty="0"/>
              <a:t>16 515,50 zł</a:t>
            </a:r>
          </a:p>
          <a:p>
            <a:endParaRPr lang="pl-PL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naprawa i konserwacja sprzętu – </a:t>
            </a:r>
            <a:r>
              <a:rPr lang="pl-PL" sz="2400" b="1" dirty="0"/>
              <a:t>15 608,64 zł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zakup usług </a:t>
            </a:r>
            <a:r>
              <a:rPr lang="pl-PL" sz="2000" dirty="0"/>
              <a:t>(dzierżawa ciemnego włókna, przegląd auta) </a:t>
            </a:r>
            <a:r>
              <a:rPr lang="pl-PL" sz="2400" dirty="0"/>
              <a:t>– </a:t>
            </a:r>
            <a:r>
              <a:rPr lang="pl-PL" sz="2400" b="1" dirty="0"/>
              <a:t>17 820,68 zł</a:t>
            </a:r>
          </a:p>
          <a:p>
            <a:endParaRPr lang="pl-PL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opłaty czynszowe – </a:t>
            </a:r>
            <a:r>
              <a:rPr lang="pl-PL" sz="2400" b="1" dirty="0"/>
              <a:t>12 000,00 zł</a:t>
            </a:r>
          </a:p>
          <a:p>
            <a:endParaRPr lang="pl-PL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szkolenia Strażników Miejskich – </a:t>
            </a:r>
            <a:r>
              <a:rPr lang="pl-PL" sz="2400" b="1" dirty="0"/>
              <a:t>1 052,90 zł</a:t>
            </a:r>
            <a:endParaRPr lang="pl-PL" sz="2500" b="1" dirty="0"/>
          </a:p>
          <a:p>
            <a:endParaRPr lang="pl-PL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500" dirty="0"/>
              <a:t>zakup usług telekomunikacyjnych – </a:t>
            </a:r>
            <a:r>
              <a:rPr lang="pl-PL" sz="2500" b="1" dirty="0"/>
              <a:t>360,00 zł</a:t>
            </a:r>
          </a:p>
          <a:p>
            <a:endParaRPr lang="pl-PL" sz="1500" b="1" dirty="0"/>
          </a:p>
          <a:p>
            <a:r>
              <a:rPr lang="pl-PL" sz="2400" u="sng" dirty="0"/>
              <a:t>rozdział 90026</a:t>
            </a:r>
          </a:p>
          <a:p>
            <a:endParaRPr lang="pl-PL" sz="15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zagospodarowanie odpadów z dzikich wysypisk – </a:t>
            </a:r>
            <a:r>
              <a:rPr lang="pl-PL" sz="2400" b="1" dirty="0"/>
              <a:t>13 173,01 zł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7D6714D-1472-5200-8739-340CC1EE3105}"/>
              </a:ext>
            </a:extLst>
          </p:cNvPr>
          <p:cNvSpPr txBox="1"/>
          <p:nvPr/>
        </p:nvSpPr>
        <p:spPr>
          <a:xfrm rot="16200000">
            <a:off x="-1420828" y="1887983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</p:spTree>
    <p:extLst>
      <p:ext uri="{BB962C8B-B14F-4D97-AF65-F5344CB8AC3E}">
        <p14:creationId xmlns:p14="http://schemas.microsoft.com/office/powerpoint/2010/main" val="146762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C909F-848E-3A98-8714-7627A9C9D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FCFD5FE-EFAA-4258-F66A-D7503441A29D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BED3C03-7F3F-4BF4-1FD6-5E0D3BE7A00E}"/>
              </a:ext>
            </a:extLst>
          </p:cNvPr>
          <p:cNvSpPr txBox="1"/>
          <p:nvPr/>
        </p:nvSpPr>
        <p:spPr>
          <a:xfrm>
            <a:off x="1484671" y="404808"/>
            <a:ext cx="1037303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 WYDATKI </a:t>
            </a:r>
          </a:p>
          <a:p>
            <a:pPr algn="ctr"/>
            <a:endParaRPr lang="pl-PL" sz="3200" b="1" dirty="0"/>
          </a:p>
          <a:p>
            <a:r>
              <a:rPr lang="pl-PL" sz="3200" b="1" dirty="0"/>
              <a:t>fundusz sołecki</a:t>
            </a:r>
          </a:p>
          <a:p>
            <a:pPr algn="ctr"/>
            <a:endParaRPr lang="pl-PL" sz="2400" dirty="0"/>
          </a:p>
          <a:p>
            <a:r>
              <a:rPr lang="pl-PL" sz="2400" u="sng" dirty="0"/>
              <a:t>rozdział 80101</a:t>
            </a:r>
          </a:p>
          <a:p>
            <a:endParaRPr lang="pl-PL" sz="24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zakup systemu monitoringu terenu przy szkole w Długiej </a:t>
            </a:r>
            <a:r>
              <a:rPr lang="pl-PL" sz="2400"/>
              <a:t>Goślinie –dostawa </a:t>
            </a:r>
            <a:r>
              <a:rPr lang="pl-PL" sz="2400" dirty="0"/>
              <a:t>wraz z montażem </a:t>
            </a:r>
            <a:r>
              <a:rPr lang="pl-PL" sz="2400"/>
              <a:t>systemu monitoringu -</a:t>
            </a:r>
            <a:r>
              <a:rPr lang="pl-PL" sz="2400" b="1"/>
              <a:t> 4 772,40 zł </a:t>
            </a:r>
            <a:endParaRPr lang="pl-PL" sz="2400" b="1" dirty="0"/>
          </a:p>
          <a:p>
            <a:r>
              <a:rPr lang="pl-PL" sz="2400" b="1" dirty="0"/>
              <a:t>    </a:t>
            </a:r>
          </a:p>
          <a:p>
            <a:endParaRPr lang="pl-PL" sz="25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500" b="1" dirty="0"/>
          </a:p>
          <a:p>
            <a:endParaRPr lang="pl-PL" sz="12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5A004D0-312A-9F3F-4187-9B5F1C33A9D8}"/>
              </a:ext>
            </a:extLst>
          </p:cNvPr>
          <p:cNvSpPr txBox="1"/>
          <p:nvPr/>
        </p:nvSpPr>
        <p:spPr>
          <a:xfrm rot="16200000">
            <a:off x="-1399924" y="1850276"/>
            <a:ext cx="494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za 2024 rok</a:t>
            </a:r>
          </a:p>
        </p:txBody>
      </p:sp>
    </p:spTree>
    <p:extLst>
      <p:ext uri="{BB962C8B-B14F-4D97-AF65-F5344CB8AC3E}">
        <p14:creationId xmlns:p14="http://schemas.microsoft.com/office/powerpoint/2010/main" val="37333371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335</Words>
  <Application>Microsoft Office PowerPoint</Application>
  <PresentationFormat>Panoramiczny</PresentationFormat>
  <Paragraphs>66</Paragraphs>
  <Slides>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Paweł Woźniak</dc:creator>
  <cp:lastModifiedBy>Paulina Urbańska</cp:lastModifiedBy>
  <cp:revision>47</cp:revision>
  <dcterms:created xsi:type="dcterms:W3CDTF">2024-10-02T14:00:01Z</dcterms:created>
  <dcterms:modified xsi:type="dcterms:W3CDTF">2025-05-13T08:21:24Z</dcterms:modified>
</cp:coreProperties>
</file>