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6EC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16.10\fin\Marta_Malec\opisowki\2024\prezentacje\dochody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pl-PL" sz="1800" dirty="0"/>
              <a:t>Dochody bieżące i wydatki bieżące w latach 2020 - 2024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ogółem!$A$33</c:f>
              <c:strCache>
                <c:ptCount val="1"/>
                <c:pt idx="0">
                  <c:v>Dochody bieżące</c:v>
                </c:pt>
              </c:strCache>
            </c:strRef>
          </c:tx>
          <c:cat>
            <c:numRef>
              <c:f>ogółem!$P$32:$T$32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ogółem!$P$33:$T$33</c:f>
              <c:numCache>
                <c:formatCode>#,##0.00</c:formatCode>
                <c:ptCount val="5"/>
                <c:pt idx="0">
                  <c:v>82632618.709999993</c:v>
                </c:pt>
                <c:pt idx="1">
                  <c:v>89246350.099999994</c:v>
                </c:pt>
                <c:pt idx="2">
                  <c:v>94815090.480000004</c:v>
                </c:pt>
                <c:pt idx="3">
                  <c:v>85586635.810000002</c:v>
                </c:pt>
                <c:pt idx="4">
                  <c:v>102087106.34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03-4FDF-A744-64CC71817528}"/>
            </c:ext>
          </c:extLst>
        </c:ser>
        <c:ser>
          <c:idx val="1"/>
          <c:order val="1"/>
          <c:tx>
            <c:strRef>
              <c:f>ogółem!$A$34</c:f>
              <c:strCache>
                <c:ptCount val="1"/>
                <c:pt idx="0">
                  <c:v>Wydatki bieżące</c:v>
                </c:pt>
              </c:strCache>
            </c:strRef>
          </c:tx>
          <c:cat>
            <c:numRef>
              <c:f>ogółem!$P$32:$T$32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ogółem!$P$34:$T$34</c:f>
              <c:numCache>
                <c:formatCode>#,##0.00</c:formatCode>
                <c:ptCount val="5"/>
                <c:pt idx="0">
                  <c:v>77705524.090000004</c:v>
                </c:pt>
                <c:pt idx="1">
                  <c:v>81017749.319999993</c:v>
                </c:pt>
                <c:pt idx="2">
                  <c:v>90379159.700000003</c:v>
                </c:pt>
                <c:pt idx="3">
                  <c:v>83801518.599999994</c:v>
                </c:pt>
                <c:pt idx="4">
                  <c:v>98783446.849999994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03-4FDF-A744-64CC71817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382792"/>
        <c:axId val="121379264"/>
      </c:lineChart>
      <c:catAx>
        <c:axId val="121382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1379264"/>
        <c:crosses val="autoZero"/>
        <c:auto val="1"/>
        <c:lblAlgn val="ctr"/>
        <c:lblOffset val="100"/>
        <c:noMultiLvlLbl val="0"/>
      </c:catAx>
      <c:valAx>
        <c:axId val="121379264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spPr>
          <a:ln w="9525">
            <a:noFill/>
          </a:ln>
        </c:spPr>
        <c:crossAx val="12138279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>
          <a:latin typeface="+mn-lt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+mn-lt"/>
                <a:ea typeface="Calibri"/>
                <a:cs typeface="Calibri"/>
              </a:defRPr>
            </a:pPr>
            <a:r>
              <a:rPr lang="pl-PL" sz="1800" dirty="0">
                <a:latin typeface="+mn-lt"/>
              </a:rPr>
              <a:t>Struktura dochodów w latach 2020 - 2024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381585114360706"/>
          <c:y val="0.12599797365754814"/>
          <c:w val="0.884279386951631"/>
          <c:h val="0.613551284812802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struktura!$AE$1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strRef>
              <c:f>struktura!$T$2:$T$7</c:f>
              <c:strCache>
                <c:ptCount val="6"/>
                <c:pt idx="0">
                  <c:v>Udziały w dochodach budżetu państwa</c:v>
                </c:pt>
                <c:pt idx="1">
                  <c:v>Podatki i opłaty</c:v>
                </c:pt>
                <c:pt idx="2">
                  <c:v>Dotacje</c:v>
                </c:pt>
                <c:pt idx="3">
                  <c:v>Subwencje</c:v>
                </c:pt>
                <c:pt idx="4">
                  <c:v>Dotacje UE</c:v>
                </c:pt>
                <c:pt idx="5">
                  <c:v>Pozostałe</c:v>
                </c:pt>
              </c:strCache>
            </c:strRef>
          </c:cat>
          <c:val>
            <c:numRef>
              <c:f>struktura!$AE$2:$AE$7</c:f>
              <c:numCache>
                <c:formatCode>#,##0.00</c:formatCode>
                <c:ptCount val="6"/>
                <c:pt idx="0">
                  <c:v>20605727.100000001</c:v>
                </c:pt>
                <c:pt idx="1">
                  <c:v>18299680.889999997</c:v>
                </c:pt>
                <c:pt idx="2">
                  <c:v>27673283</c:v>
                </c:pt>
                <c:pt idx="3">
                  <c:v>12759772</c:v>
                </c:pt>
                <c:pt idx="4">
                  <c:v>1212767.72</c:v>
                </c:pt>
                <c:pt idx="5">
                  <c:v>4616138.9300000016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8-47F8-9888-64F07C8B64E6}"/>
            </c:ext>
          </c:extLst>
        </c:ser>
        <c:ser>
          <c:idx val="1"/>
          <c:order val="1"/>
          <c:tx>
            <c:strRef>
              <c:f>struktura!$AF$1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cat>
            <c:strRef>
              <c:f>struktura!$T$2:$T$7</c:f>
              <c:strCache>
                <c:ptCount val="6"/>
                <c:pt idx="0">
                  <c:v>Udziały w dochodach budżetu państwa</c:v>
                </c:pt>
                <c:pt idx="1">
                  <c:v>Podatki i opłaty</c:v>
                </c:pt>
                <c:pt idx="2">
                  <c:v>Dotacje</c:v>
                </c:pt>
                <c:pt idx="3">
                  <c:v>Subwencje</c:v>
                </c:pt>
                <c:pt idx="4">
                  <c:v>Dotacje UE</c:v>
                </c:pt>
                <c:pt idx="5">
                  <c:v>Pozostałe</c:v>
                </c:pt>
              </c:strCache>
            </c:strRef>
          </c:cat>
          <c:val>
            <c:numRef>
              <c:f>struktura!$AF$2:$AF$7</c:f>
              <c:numCache>
                <c:formatCode>#,##0.00</c:formatCode>
                <c:ptCount val="6"/>
                <c:pt idx="0">
                  <c:v>22574704.550000001</c:v>
                </c:pt>
                <c:pt idx="1">
                  <c:v>19673920.399999995</c:v>
                </c:pt>
                <c:pt idx="2">
                  <c:v>27948737.240000002</c:v>
                </c:pt>
                <c:pt idx="3">
                  <c:v>16212114</c:v>
                </c:pt>
                <c:pt idx="4">
                  <c:v>1043472.38</c:v>
                </c:pt>
                <c:pt idx="5">
                  <c:v>3690780.5099999993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8-47F8-9888-64F07C8B64E6}"/>
            </c:ext>
          </c:extLst>
        </c:ser>
        <c:ser>
          <c:idx val="2"/>
          <c:order val="2"/>
          <c:tx>
            <c:strRef>
              <c:f>struktura!$AG$1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struktura!$T$2:$T$7</c:f>
              <c:strCache>
                <c:ptCount val="6"/>
                <c:pt idx="0">
                  <c:v>Udziały w dochodach budżetu państwa</c:v>
                </c:pt>
                <c:pt idx="1">
                  <c:v>Podatki i opłaty</c:v>
                </c:pt>
                <c:pt idx="2">
                  <c:v>Dotacje</c:v>
                </c:pt>
                <c:pt idx="3">
                  <c:v>Subwencje</c:v>
                </c:pt>
                <c:pt idx="4">
                  <c:v>Dotacje UE</c:v>
                </c:pt>
                <c:pt idx="5">
                  <c:v>Pozostałe</c:v>
                </c:pt>
              </c:strCache>
            </c:strRef>
          </c:cat>
          <c:val>
            <c:numRef>
              <c:f>struktura!$AG$2:$AG$7</c:f>
              <c:numCache>
                <c:formatCode>#,##0.00</c:formatCode>
                <c:ptCount val="6"/>
                <c:pt idx="0">
                  <c:v>23075797.57</c:v>
                </c:pt>
                <c:pt idx="1">
                  <c:v>27448353.219999999</c:v>
                </c:pt>
                <c:pt idx="2">
                  <c:v>26548375.089999996</c:v>
                </c:pt>
                <c:pt idx="3">
                  <c:v>14112141</c:v>
                </c:pt>
                <c:pt idx="4">
                  <c:v>766754.8</c:v>
                </c:pt>
                <c:pt idx="5">
                  <c:v>5044218.4800000004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48-47F8-9888-64F07C8B64E6}"/>
            </c:ext>
          </c:extLst>
        </c:ser>
        <c:ser>
          <c:idx val="3"/>
          <c:order val="3"/>
          <c:tx>
            <c:strRef>
              <c:f>struktura!$AH$1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struktura!$T$2:$T$7</c:f>
              <c:strCache>
                <c:ptCount val="6"/>
                <c:pt idx="0">
                  <c:v>Udziały w dochodach budżetu państwa</c:v>
                </c:pt>
                <c:pt idx="1">
                  <c:v>Podatki i opłaty</c:v>
                </c:pt>
                <c:pt idx="2">
                  <c:v>Dotacje</c:v>
                </c:pt>
                <c:pt idx="3">
                  <c:v>Subwencje</c:v>
                </c:pt>
                <c:pt idx="4">
                  <c:v>Dotacje UE</c:v>
                </c:pt>
                <c:pt idx="5">
                  <c:v>Pozostałe</c:v>
                </c:pt>
              </c:strCache>
            </c:strRef>
          </c:cat>
          <c:val>
            <c:numRef>
              <c:f>struktura!$AH$2:$AH$7</c:f>
              <c:numCache>
                <c:formatCode>#,##0.00</c:formatCode>
                <c:ptCount val="6"/>
                <c:pt idx="0">
                  <c:v>20430654</c:v>
                </c:pt>
                <c:pt idx="1">
                  <c:v>30787548.759999994</c:v>
                </c:pt>
                <c:pt idx="2">
                  <c:v>15794294.760000002</c:v>
                </c:pt>
                <c:pt idx="3">
                  <c:v>19653085.850000001</c:v>
                </c:pt>
                <c:pt idx="4">
                  <c:v>92609.63</c:v>
                </c:pt>
                <c:pt idx="5">
                  <c:v>5995770.2000000002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48-47F8-9888-64F07C8B64E6}"/>
            </c:ext>
          </c:extLst>
        </c:ser>
        <c:ser>
          <c:idx val="4"/>
          <c:order val="4"/>
          <c:tx>
            <c:strRef>
              <c:f>struktura!$AI$1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struktura!$T$2:$T$7</c:f>
              <c:strCache>
                <c:ptCount val="6"/>
                <c:pt idx="0">
                  <c:v>Udziały w dochodach budżetu państwa</c:v>
                </c:pt>
                <c:pt idx="1">
                  <c:v>Podatki i opłaty</c:v>
                </c:pt>
                <c:pt idx="2">
                  <c:v>Dotacje</c:v>
                </c:pt>
                <c:pt idx="3">
                  <c:v>Subwencje</c:v>
                </c:pt>
                <c:pt idx="4">
                  <c:v>Dotacje UE</c:v>
                </c:pt>
                <c:pt idx="5">
                  <c:v>Pozostałe</c:v>
                </c:pt>
              </c:strCache>
            </c:strRef>
          </c:cat>
          <c:val>
            <c:numRef>
              <c:f>struktura!$AI$2:$AI$7</c:f>
              <c:numCache>
                <c:formatCode>#,##0.00</c:formatCode>
                <c:ptCount val="6"/>
                <c:pt idx="0">
                  <c:v>30442723</c:v>
                </c:pt>
                <c:pt idx="1">
                  <c:v>33515363.090000004</c:v>
                </c:pt>
                <c:pt idx="2">
                  <c:v>22126048.379999999</c:v>
                </c:pt>
                <c:pt idx="3">
                  <c:v>21511357</c:v>
                </c:pt>
                <c:pt idx="4">
                  <c:v>620348</c:v>
                </c:pt>
                <c:pt idx="5">
                  <c:v>6015796.3899999997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48-47F8-9888-64F07C8B64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6795888"/>
        <c:axId val="1"/>
      </c:barChart>
      <c:catAx>
        <c:axId val="58679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+mj-lt"/>
                <a:ea typeface="Calibri"/>
                <a:cs typeface="Calibri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+mj-lt"/>
                <a:ea typeface="Calibri"/>
                <a:cs typeface="Calibri"/>
              </a:defRPr>
            </a:pPr>
            <a:endParaRPr lang="pl-PL"/>
          </a:p>
        </c:txPr>
        <c:crossAx val="58679588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100">
              <a:latin typeface="+mj-lt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'Arkusz1 (2)'!$L$1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'Arkusz1 (2)'!$A$2:$A$12</c:f>
              <c:strCache>
                <c:ptCount val="11"/>
                <c:pt idx="0">
                  <c:v>Oświata 
i wychowanie </c:v>
                </c:pt>
                <c:pt idx="1">
                  <c:v>Gospodarka komunalna 
i ochrona środowiska </c:v>
                </c:pt>
                <c:pt idx="2">
                  <c:v>Administracja publiczna </c:v>
                </c:pt>
                <c:pt idx="3">
                  <c:v>Transport 
i łączność </c:v>
                </c:pt>
                <c:pt idx="4">
                  <c:v>Rodzina</c:v>
                </c:pt>
                <c:pt idx="5">
                  <c:v>Pomoc społeczna </c:v>
                </c:pt>
                <c:pt idx="6">
                  <c:v>Kultura i ochrona dziedzictwa narodowego</c:v>
                </c:pt>
                <c:pt idx="7">
                  <c:v>Obsługa długu publicznego</c:v>
                </c:pt>
                <c:pt idx="8">
                  <c:v>Gospodarka mieszkaniowa </c:v>
                </c:pt>
                <c:pt idx="9">
                  <c:v>Bezpieczeństwo publiczne 
i ochrona przeciwpożarowa</c:v>
                </c:pt>
                <c:pt idx="10">
                  <c:v>Kultura fizyczna </c:v>
                </c:pt>
              </c:strCache>
            </c:strRef>
          </c:cat>
          <c:val>
            <c:numRef>
              <c:f>'Arkusz1 (2)'!$L$2:$L$12</c:f>
              <c:numCache>
                <c:formatCode>#,##0.00</c:formatCode>
                <c:ptCount val="11"/>
                <c:pt idx="0">
                  <c:v>23759079.25</c:v>
                </c:pt>
                <c:pt idx="1">
                  <c:v>4853533.6100000003</c:v>
                </c:pt>
                <c:pt idx="2">
                  <c:v>7358174.8399999999</c:v>
                </c:pt>
                <c:pt idx="3">
                  <c:v>5733693.2799999993</c:v>
                </c:pt>
                <c:pt idx="4">
                  <c:v>25784324.399999999</c:v>
                </c:pt>
                <c:pt idx="5">
                  <c:v>2449126.2999999998</c:v>
                </c:pt>
                <c:pt idx="6">
                  <c:v>1986691.5199999998</c:v>
                </c:pt>
                <c:pt idx="7">
                  <c:v>679343.47</c:v>
                </c:pt>
                <c:pt idx="8">
                  <c:v>1525736.09</c:v>
                </c:pt>
                <c:pt idx="9">
                  <c:v>1116858.8399999999</c:v>
                </c:pt>
                <c:pt idx="10">
                  <c:v>618522.23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85-47B4-8377-9D85CBC2DCBE}"/>
            </c:ext>
          </c:extLst>
        </c:ser>
        <c:ser>
          <c:idx val="1"/>
          <c:order val="1"/>
          <c:tx>
            <c:strRef>
              <c:f>'Arkusz1 (2)'!$M$1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'Arkusz1 (2)'!$A$2:$A$12</c:f>
              <c:strCache>
                <c:ptCount val="11"/>
                <c:pt idx="0">
                  <c:v>Oświata 
i wychowanie </c:v>
                </c:pt>
                <c:pt idx="1">
                  <c:v>Gospodarka komunalna 
i ochrona środowiska </c:v>
                </c:pt>
                <c:pt idx="2">
                  <c:v>Administracja publiczna </c:v>
                </c:pt>
                <c:pt idx="3">
                  <c:v>Transport 
i łączność </c:v>
                </c:pt>
                <c:pt idx="4">
                  <c:v>Rodzina</c:v>
                </c:pt>
                <c:pt idx="5">
                  <c:v>Pomoc społeczna </c:v>
                </c:pt>
                <c:pt idx="6">
                  <c:v>Kultura i ochrona dziedzictwa narodowego</c:v>
                </c:pt>
                <c:pt idx="7">
                  <c:v>Obsługa długu publicznego</c:v>
                </c:pt>
                <c:pt idx="8">
                  <c:v>Gospodarka mieszkaniowa </c:v>
                </c:pt>
                <c:pt idx="9">
                  <c:v>Bezpieczeństwo publiczne 
i ochrona przeciwpożarowa</c:v>
                </c:pt>
                <c:pt idx="10">
                  <c:v>Kultura fizyczna </c:v>
                </c:pt>
              </c:strCache>
            </c:strRef>
          </c:cat>
          <c:val>
            <c:numRef>
              <c:f>'Arkusz1 (2)'!$M$2:$M$12</c:f>
              <c:numCache>
                <c:formatCode>#,##0.00</c:formatCode>
                <c:ptCount val="11"/>
                <c:pt idx="0">
                  <c:v>24994093.720000003</c:v>
                </c:pt>
                <c:pt idx="1">
                  <c:v>5168410.43</c:v>
                </c:pt>
                <c:pt idx="2">
                  <c:v>8124409.5899999999</c:v>
                </c:pt>
                <c:pt idx="3">
                  <c:v>6552952.9200000009</c:v>
                </c:pt>
                <c:pt idx="4">
                  <c:v>25748675.059999999</c:v>
                </c:pt>
                <c:pt idx="5">
                  <c:v>2469689.5500000003</c:v>
                </c:pt>
                <c:pt idx="6">
                  <c:v>2083503.3399999999</c:v>
                </c:pt>
                <c:pt idx="7">
                  <c:v>422239.08</c:v>
                </c:pt>
                <c:pt idx="8">
                  <c:v>1565772.56</c:v>
                </c:pt>
                <c:pt idx="9">
                  <c:v>1023238.77</c:v>
                </c:pt>
                <c:pt idx="10">
                  <c:v>868820.2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85-47B4-8377-9D85CBC2DCBE}"/>
            </c:ext>
          </c:extLst>
        </c:ser>
        <c:ser>
          <c:idx val="2"/>
          <c:order val="2"/>
          <c:tx>
            <c:strRef>
              <c:f>'Arkusz1 (2)'!$N$1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'Arkusz1 (2)'!$A$2:$A$12</c:f>
              <c:strCache>
                <c:ptCount val="11"/>
                <c:pt idx="0">
                  <c:v>Oświata 
i wychowanie </c:v>
                </c:pt>
                <c:pt idx="1">
                  <c:v>Gospodarka komunalna 
i ochrona środowiska </c:v>
                </c:pt>
                <c:pt idx="2">
                  <c:v>Administracja publiczna </c:v>
                </c:pt>
                <c:pt idx="3">
                  <c:v>Transport 
i łączność </c:v>
                </c:pt>
                <c:pt idx="4">
                  <c:v>Rodzina</c:v>
                </c:pt>
                <c:pt idx="5">
                  <c:v>Pomoc społeczna </c:v>
                </c:pt>
                <c:pt idx="6">
                  <c:v>Kultura i ochrona dziedzictwa narodowego</c:v>
                </c:pt>
                <c:pt idx="7">
                  <c:v>Obsługa długu publicznego</c:v>
                </c:pt>
                <c:pt idx="8">
                  <c:v>Gospodarka mieszkaniowa </c:v>
                </c:pt>
                <c:pt idx="9">
                  <c:v>Bezpieczeństwo publiczne 
i ochrona przeciwpożarowa</c:v>
                </c:pt>
                <c:pt idx="10">
                  <c:v>Kultura fizyczna </c:v>
                </c:pt>
              </c:strCache>
            </c:strRef>
          </c:cat>
          <c:val>
            <c:numRef>
              <c:f>'Arkusz1 (2)'!$N$2:$N$12</c:f>
              <c:numCache>
                <c:formatCode>#,##0.00</c:formatCode>
                <c:ptCount val="11"/>
                <c:pt idx="0">
                  <c:v>27231649.750000004</c:v>
                </c:pt>
                <c:pt idx="1">
                  <c:v>13150872.630000001</c:v>
                </c:pt>
                <c:pt idx="2">
                  <c:v>9363144.4199999999</c:v>
                </c:pt>
                <c:pt idx="3">
                  <c:v>5899840.1100000003</c:v>
                </c:pt>
                <c:pt idx="4">
                  <c:v>14202724.530000001</c:v>
                </c:pt>
                <c:pt idx="5">
                  <c:v>3460949.75</c:v>
                </c:pt>
                <c:pt idx="6">
                  <c:v>2328493.21</c:v>
                </c:pt>
                <c:pt idx="7">
                  <c:v>1448164.98</c:v>
                </c:pt>
                <c:pt idx="8">
                  <c:v>1626503.4399999997</c:v>
                </c:pt>
                <c:pt idx="9">
                  <c:v>1282560.43</c:v>
                </c:pt>
                <c:pt idx="10">
                  <c:v>963204.38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85-47B4-8377-9D85CBC2DCBE}"/>
            </c:ext>
          </c:extLst>
        </c:ser>
        <c:ser>
          <c:idx val="3"/>
          <c:order val="3"/>
          <c:tx>
            <c:strRef>
              <c:f>'Arkusz1 (2)'!$O$1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'Arkusz1 (2)'!$A$2:$A$12</c:f>
              <c:strCache>
                <c:ptCount val="11"/>
                <c:pt idx="0">
                  <c:v>Oświata 
i wychowanie </c:v>
                </c:pt>
                <c:pt idx="1">
                  <c:v>Gospodarka komunalna 
i ochrona środowiska </c:v>
                </c:pt>
                <c:pt idx="2">
                  <c:v>Administracja publiczna </c:v>
                </c:pt>
                <c:pt idx="3">
                  <c:v>Transport 
i łączność </c:v>
                </c:pt>
                <c:pt idx="4">
                  <c:v>Rodzina</c:v>
                </c:pt>
                <c:pt idx="5">
                  <c:v>Pomoc społeczna </c:v>
                </c:pt>
                <c:pt idx="6">
                  <c:v>Kultura i ochrona dziedzictwa narodowego</c:v>
                </c:pt>
                <c:pt idx="7">
                  <c:v>Obsługa długu publicznego</c:v>
                </c:pt>
                <c:pt idx="8">
                  <c:v>Gospodarka mieszkaniowa </c:v>
                </c:pt>
                <c:pt idx="9">
                  <c:v>Bezpieczeństwo publiczne 
i ochrona przeciwpożarowa</c:v>
                </c:pt>
                <c:pt idx="10">
                  <c:v>Kultura fizyczna </c:v>
                </c:pt>
              </c:strCache>
            </c:strRef>
          </c:cat>
          <c:val>
            <c:numRef>
              <c:f>'Arkusz1 (2)'!$O$2:$O$12</c:f>
              <c:numCache>
                <c:formatCode>#,##0.00</c:formatCode>
                <c:ptCount val="11"/>
                <c:pt idx="0">
                  <c:v>31083250.540000003</c:v>
                </c:pt>
                <c:pt idx="1">
                  <c:v>12699041.540000001</c:v>
                </c:pt>
                <c:pt idx="2">
                  <c:v>10572674.939999999</c:v>
                </c:pt>
                <c:pt idx="3">
                  <c:v>6777855.0700000012</c:v>
                </c:pt>
                <c:pt idx="4">
                  <c:v>6258572.9700000007</c:v>
                </c:pt>
                <c:pt idx="5">
                  <c:v>2875767.61</c:v>
                </c:pt>
                <c:pt idx="6">
                  <c:v>2363246.2999999998</c:v>
                </c:pt>
                <c:pt idx="7">
                  <c:v>2588815.5</c:v>
                </c:pt>
                <c:pt idx="8">
                  <c:v>1792491.25</c:v>
                </c:pt>
                <c:pt idx="9">
                  <c:v>1387872.1400000001</c:v>
                </c:pt>
                <c:pt idx="10">
                  <c:v>1061307.8499999999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85-47B4-8377-9D85CBC2DCBE}"/>
            </c:ext>
          </c:extLst>
        </c:ser>
        <c:ser>
          <c:idx val="4"/>
          <c:order val="4"/>
          <c:tx>
            <c:strRef>
              <c:f>'Arkusz1 (2)'!$P$1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'Arkusz1 (2)'!$A$2:$A$12</c:f>
              <c:strCache>
                <c:ptCount val="11"/>
                <c:pt idx="0">
                  <c:v>Oświata 
i wychowanie </c:v>
                </c:pt>
                <c:pt idx="1">
                  <c:v>Gospodarka komunalna 
i ochrona środowiska </c:v>
                </c:pt>
                <c:pt idx="2">
                  <c:v>Administracja publiczna </c:v>
                </c:pt>
                <c:pt idx="3">
                  <c:v>Transport 
i łączność </c:v>
                </c:pt>
                <c:pt idx="4">
                  <c:v>Rodzina</c:v>
                </c:pt>
                <c:pt idx="5">
                  <c:v>Pomoc społeczna </c:v>
                </c:pt>
                <c:pt idx="6">
                  <c:v>Kultura i ochrona dziedzictwa narodowego</c:v>
                </c:pt>
                <c:pt idx="7">
                  <c:v>Obsługa długu publicznego</c:v>
                </c:pt>
                <c:pt idx="8">
                  <c:v>Gospodarka mieszkaniowa </c:v>
                </c:pt>
                <c:pt idx="9">
                  <c:v>Bezpieczeństwo publiczne 
i ochrona przeciwpożarowa</c:v>
                </c:pt>
                <c:pt idx="10">
                  <c:v>Kultura fizyczna </c:v>
                </c:pt>
              </c:strCache>
            </c:strRef>
          </c:cat>
          <c:val>
            <c:numRef>
              <c:f>'Arkusz1 (2)'!$P$2:$P$12</c:f>
              <c:numCache>
                <c:formatCode>#,##0.00</c:formatCode>
                <c:ptCount val="11"/>
                <c:pt idx="0">
                  <c:v>42364808.640000001</c:v>
                </c:pt>
                <c:pt idx="1">
                  <c:v>13360187.32</c:v>
                </c:pt>
                <c:pt idx="2">
                  <c:v>11712700.030000001</c:v>
                </c:pt>
                <c:pt idx="3">
                  <c:v>7923250.3000000007</c:v>
                </c:pt>
                <c:pt idx="4">
                  <c:v>7146719.75</c:v>
                </c:pt>
                <c:pt idx="5">
                  <c:v>3772541.3400000003</c:v>
                </c:pt>
                <c:pt idx="6">
                  <c:v>3643817.1199999992</c:v>
                </c:pt>
                <c:pt idx="7">
                  <c:v>2350789</c:v>
                </c:pt>
                <c:pt idx="8">
                  <c:v>1565380.76</c:v>
                </c:pt>
                <c:pt idx="9">
                  <c:v>1424928.3499999999</c:v>
                </c:pt>
                <c:pt idx="10">
                  <c:v>1063054.0899999999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85-47B4-8377-9D85CBC2D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5755503"/>
        <c:axId val="2146731679"/>
      </c:barChart>
      <c:catAx>
        <c:axId val="2105755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46731679"/>
        <c:crosses val="autoZero"/>
        <c:auto val="1"/>
        <c:lblAlgn val="ctr"/>
        <c:lblOffset val="100"/>
        <c:noMultiLvlLbl val="0"/>
      </c:catAx>
      <c:valAx>
        <c:axId val="2146731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05755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EC0DF-A0EE-4E97-A3BD-B22F3C9D5DBF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4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7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03C86-481B-45DD-9C25-241F59583F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83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03C86-481B-45DD-9C25-241F59583F6F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594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2FCFC21-F7B0-CF9B-33B7-2FFDE402F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2771" r="14565" b="159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1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EC1E1B5C-1B18-D349-7B7B-001426DEA4BE}"/>
              </a:ext>
            </a:extLst>
          </p:cNvPr>
          <p:cNvSpPr/>
          <p:nvPr userDrawn="1"/>
        </p:nvSpPr>
        <p:spPr>
          <a:xfrm>
            <a:off x="0" y="0"/>
            <a:ext cx="845574" cy="6858000"/>
          </a:xfrm>
          <a:prstGeom prst="rect">
            <a:avLst/>
          </a:prstGeom>
          <a:solidFill>
            <a:srgbClr val="6EC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46287F4-F239-735E-5E08-C08D1E016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21" t="1" r="-8107" b="45074"/>
          <a:stretch/>
        </p:blipFill>
        <p:spPr>
          <a:xfrm>
            <a:off x="83088" y="419994"/>
            <a:ext cx="660977" cy="946691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7BBC188-327D-1DF6-D8DB-0B1DD5702AF5}"/>
              </a:ext>
            </a:extLst>
          </p:cNvPr>
          <p:cNvSpPr txBox="1"/>
          <p:nvPr userDrawn="1"/>
        </p:nvSpPr>
        <p:spPr>
          <a:xfrm rot="16200000">
            <a:off x="-728331" y="2421624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Century Gothic" panose="020B0502020202020204" pitchFamily="34" charset="0"/>
              </a:rPr>
              <a:t>Murowana Goślina</a:t>
            </a:r>
          </a:p>
        </p:txBody>
      </p:sp>
    </p:spTree>
    <p:extLst>
      <p:ext uri="{BB962C8B-B14F-4D97-AF65-F5344CB8AC3E}">
        <p14:creationId xmlns:p14="http://schemas.microsoft.com/office/powerpoint/2010/main" val="185186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8CB2C76-67C4-6F18-F20C-643ED5E13B22}"/>
              </a:ext>
            </a:extLst>
          </p:cNvPr>
          <p:cNvSpPr/>
          <p:nvPr/>
        </p:nvSpPr>
        <p:spPr>
          <a:xfrm>
            <a:off x="10126638" y="0"/>
            <a:ext cx="1310185" cy="256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E019070-1703-04F1-3E2D-6A25B1051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5" r="15903"/>
          <a:stretch/>
        </p:blipFill>
        <p:spPr>
          <a:xfrm>
            <a:off x="10126638" y="327547"/>
            <a:ext cx="1310185" cy="2135875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CD3B3E27-1F19-CD65-4151-2507A7651AA8}"/>
              </a:ext>
            </a:extLst>
          </p:cNvPr>
          <p:cNvSpPr/>
          <p:nvPr/>
        </p:nvSpPr>
        <p:spPr>
          <a:xfrm>
            <a:off x="595997" y="1877212"/>
            <a:ext cx="6550925" cy="3971498"/>
          </a:xfrm>
          <a:prstGeom prst="rect">
            <a:avLst/>
          </a:prstGeom>
          <a:solidFill>
            <a:srgbClr val="6EC4D5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4A61FB6-0EC1-0EA6-4481-B620E518EF9E}"/>
              </a:ext>
            </a:extLst>
          </p:cNvPr>
          <p:cNvSpPr txBox="1"/>
          <p:nvPr/>
        </p:nvSpPr>
        <p:spPr>
          <a:xfrm>
            <a:off x="1105469" y="3401296"/>
            <a:ext cx="569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Century Gothic" panose="020B0502020202020204" pitchFamily="34" charset="0"/>
              </a:rPr>
              <a:t>wykonanie budżetu za 2024 rok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7235CB6-5A94-501C-BF4E-A05C58B69E8C}"/>
              </a:ext>
            </a:extLst>
          </p:cNvPr>
          <p:cNvSpPr txBox="1"/>
          <p:nvPr/>
        </p:nvSpPr>
        <p:spPr>
          <a:xfrm>
            <a:off x="1105469" y="4768320"/>
            <a:ext cx="5936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Century Gothic" panose="020B0502020202020204" pitchFamily="34" charset="0"/>
              </a:rPr>
              <a:t>SKARBNIK: Romana Dudek</a:t>
            </a:r>
          </a:p>
        </p:txBody>
      </p:sp>
    </p:spTree>
    <p:extLst>
      <p:ext uri="{BB962C8B-B14F-4D97-AF65-F5344CB8AC3E}">
        <p14:creationId xmlns:p14="http://schemas.microsoft.com/office/powerpoint/2010/main" val="40859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33783-09F9-0044-74F8-736B4CE28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DF2424E-107B-C6E8-6F93-E4C7DA489FB5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4D2D18F-D2C7-1691-60E5-B7A59559894C}"/>
              </a:ext>
            </a:extLst>
          </p:cNvPr>
          <p:cNvSpPr txBox="1"/>
          <p:nvPr/>
        </p:nvSpPr>
        <p:spPr>
          <a:xfrm rot="16200000">
            <a:off x="-1410207" y="2444165"/>
            <a:ext cx="494511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za 2024 rok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8BBD2361-9B33-BF02-4BBA-375E452B095D}"/>
              </a:ext>
            </a:extLst>
          </p:cNvPr>
          <p:cNvSpPr txBox="1">
            <a:spLocks/>
          </p:cNvSpPr>
          <p:nvPr/>
        </p:nvSpPr>
        <p:spPr>
          <a:xfrm>
            <a:off x="4237563" y="430290"/>
            <a:ext cx="4764395" cy="3331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l-PL" sz="1800" b="1" dirty="0">
                <a:latin typeface="+mn-lt"/>
              </a:rPr>
              <a:t>Wydatki bieżące w latach 2020 – 2024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34CF7BDF-020D-7257-4075-892E1DC28B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136804"/>
              </p:ext>
            </p:extLst>
          </p:nvPr>
        </p:nvGraphicFramePr>
        <p:xfrm>
          <a:off x="1624015" y="949911"/>
          <a:ext cx="10165531" cy="539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4728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930F9-65A8-D684-2A5B-8947644FD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882716-1A49-BE1D-CD60-1BDEDC68FF8A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14797C6-DC4D-9970-91C3-8C397C0B3766}"/>
              </a:ext>
            </a:extLst>
          </p:cNvPr>
          <p:cNvSpPr txBox="1"/>
          <p:nvPr/>
        </p:nvSpPr>
        <p:spPr>
          <a:xfrm rot="16200000">
            <a:off x="-1410207" y="2444165"/>
            <a:ext cx="494511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za 2024 rok</a:t>
            </a:r>
          </a:p>
        </p:txBody>
      </p:sp>
      <p:sp>
        <p:nvSpPr>
          <p:cNvPr id="4" name="Text Box 135">
            <a:extLst>
              <a:ext uri="{FF2B5EF4-FFF2-40B4-BE49-F238E27FC236}">
                <a16:creationId xmlns:a16="http://schemas.microsoft.com/office/drawing/2014/main" id="{6ADE64F5-460D-CE85-FDAD-502C991FD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3804" y="593294"/>
            <a:ext cx="657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b="1" dirty="0"/>
              <a:t>    </a:t>
            </a:r>
            <a:r>
              <a:rPr lang="pl-PL" altLang="pl-PL" b="1" dirty="0">
                <a:latin typeface="+mn-lt"/>
              </a:rPr>
              <a:t>Wydatki jednostek budżetowych w latach 2020 – 2024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E2A302A-EF2C-C500-1D26-AD51F2AE71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521606"/>
              </p:ext>
            </p:extLst>
          </p:nvPr>
        </p:nvGraphicFramePr>
        <p:xfrm>
          <a:off x="2051913" y="1348810"/>
          <a:ext cx="9027419" cy="45019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058">
                  <a:extLst>
                    <a:ext uri="{9D8B030D-6E8A-4147-A177-3AD203B41FA5}">
                      <a16:colId xmlns:a16="http://schemas.microsoft.com/office/drawing/2014/main" val="34820172"/>
                    </a:ext>
                  </a:extLst>
                </a:gridCol>
                <a:gridCol w="1455937">
                  <a:extLst>
                    <a:ext uri="{9D8B030D-6E8A-4147-A177-3AD203B41FA5}">
                      <a16:colId xmlns:a16="http://schemas.microsoft.com/office/drawing/2014/main" val="925961121"/>
                    </a:ext>
                  </a:extLst>
                </a:gridCol>
                <a:gridCol w="870012">
                  <a:extLst>
                    <a:ext uri="{9D8B030D-6E8A-4147-A177-3AD203B41FA5}">
                      <a16:colId xmlns:a16="http://schemas.microsoft.com/office/drawing/2014/main" val="3849650992"/>
                    </a:ext>
                  </a:extLst>
                </a:gridCol>
                <a:gridCol w="941033">
                  <a:extLst>
                    <a:ext uri="{9D8B030D-6E8A-4147-A177-3AD203B41FA5}">
                      <a16:colId xmlns:a16="http://schemas.microsoft.com/office/drawing/2014/main" val="2453837905"/>
                    </a:ext>
                  </a:extLst>
                </a:gridCol>
                <a:gridCol w="922421">
                  <a:extLst>
                    <a:ext uri="{9D8B030D-6E8A-4147-A177-3AD203B41FA5}">
                      <a16:colId xmlns:a16="http://schemas.microsoft.com/office/drawing/2014/main" val="3316128645"/>
                    </a:ext>
                  </a:extLst>
                </a:gridCol>
                <a:gridCol w="933012">
                  <a:extLst>
                    <a:ext uri="{9D8B030D-6E8A-4147-A177-3AD203B41FA5}">
                      <a16:colId xmlns:a16="http://schemas.microsoft.com/office/drawing/2014/main" val="349790478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9599069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16455747"/>
                    </a:ext>
                  </a:extLst>
                </a:gridCol>
                <a:gridCol w="1029810">
                  <a:extLst>
                    <a:ext uri="{9D8B030D-6E8A-4147-A177-3AD203B41FA5}">
                      <a16:colId xmlns:a16="http://schemas.microsoft.com/office/drawing/2014/main" val="1911807283"/>
                    </a:ext>
                  </a:extLst>
                </a:gridCol>
                <a:gridCol w="701336">
                  <a:extLst>
                    <a:ext uri="{9D8B030D-6E8A-4147-A177-3AD203B41FA5}">
                      <a16:colId xmlns:a16="http://schemas.microsoft.com/office/drawing/2014/main" val="3149426083"/>
                    </a:ext>
                  </a:extLst>
                </a:gridCol>
              </a:tblGrid>
              <a:tr h="572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effectLst/>
                        </a:rPr>
                        <a:t>Lp.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effectLst/>
                        </a:rPr>
                        <a:t>Wydatki realizowane przez poszczególne jednostki budżetowe: 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2020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2021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2022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2023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Różnica </a:t>
                      </a:r>
                      <a:br>
                        <a:rPr lang="pl-PL" sz="1000" b="1" u="none" strike="noStrike" dirty="0">
                          <a:effectLst/>
                        </a:rPr>
                      </a:br>
                      <a:r>
                        <a:rPr lang="pl-PL" sz="1000" b="1" u="none" strike="noStrike" dirty="0">
                          <a:effectLst/>
                        </a:rPr>
                        <a:t>2024-2023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2024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u="none" strike="noStrike" dirty="0">
                          <a:effectLst/>
                        </a:rPr>
                        <a:t>% w 2024 roku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1570577"/>
                  </a:ext>
                </a:extLst>
              </a:tr>
              <a:tr h="46746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 dirty="0">
                          <a:effectLst/>
                        </a:rPr>
                        <a:t>Urząd Miasta i Gminy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 dirty="0">
                          <a:effectLst/>
                        </a:rPr>
                        <a:t>Wydatki bieżące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34 967 187,75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37 314 492,24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48 438 498,36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55 312 392,02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8 108 693,50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63 421 085,52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51,94%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337843"/>
                  </a:ext>
                </a:extLst>
              </a:tr>
              <a:tr h="45577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Wydatki majątkowe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6 906 363,69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5 320 844,92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8 361 606,67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7 084 350,74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16 224 177,91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23 308 528,65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19,09%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4965411"/>
                  </a:ext>
                </a:extLst>
              </a:tr>
              <a:tr h="38565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Razem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41 873 551,44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42 635 337,16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56 800 105,03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62 396 742,76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24 332 871,41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86 729 614,17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71,03%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1994136"/>
                  </a:ext>
                </a:extLst>
              </a:tr>
              <a:tr h="2921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 dirty="0">
                          <a:effectLst/>
                        </a:rPr>
                        <a:t>Szkoła Podstawowa Nr 2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6 969 563,61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7 452 090,00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8 030 225,57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9 113 551,71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3 358 738,36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12 472 290,07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10,21%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687746"/>
                  </a:ext>
                </a:extLst>
              </a:tr>
              <a:tr h="292164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 dirty="0">
                          <a:effectLst/>
                        </a:rPr>
                        <a:t>Ośrodek Pomocy Społecznej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własne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3 094 284,84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3 208 141,55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11 595 644,13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4 802 239,71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200 031,81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5 002 271,52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4,10%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200900"/>
                  </a:ext>
                </a:extLst>
              </a:tr>
              <a:tr h="28354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zlecone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25 105 424,00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25 015 596,20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14 017 148,41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5 047 220,62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1 146 065,69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6 193 286,31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5,07%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475199"/>
                  </a:ext>
                </a:extLst>
              </a:tr>
              <a:tr h="31514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 dirty="0">
                          <a:effectLst/>
                        </a:rPr>
                        <a:t>Razem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28 199 708,84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28 223 737,75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25 612 792,54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9 849 460,33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1 346 097,50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11 195 557,83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9,17%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171331"/>
                  </a:ext>
                </a:extLst>
              </a:tr>
              <a:tr h="28047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 dirty="0">
                          <a:effectLst/>
                        </a:rPr>
                        <a:t>4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 dirty="0">
                          <a:effectLst/>
                        </a:rPr>
                        <a:t>Szkoła Podstawowa Nr 1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4 951 908,35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5 278 494,12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5 516 250,46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6 454 765,52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1 526 068,23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>
                          <a:effectLst/>
                        </a:rPr>
                        <a:t>7 980 833,75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6,54%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331731"/>
                  </a:ext>
                </a:extLst>
              </a:tr>
              <a:tr h="385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 dirty="0">
                          <a:effectLst/>
                        </a:rPr>
                        <a:t>Szkoła Podstawowa </a:t>
                      </a:r>
                    </a:p>
                    <a:p>
                      <a:pPr algn="ctr" rtl="0" fontAlgn="ctr"/>
                      <a:r>
                        <a:rPr lang="pl-PL" sz="1000" u="none" strike="noStrike" dirty="0">
                          <a:effectLst/>
                        </a:rPr>
                        <a:t>w Długiej Goślinie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1 304 778,33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1 364 795,33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1 514 689,37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1 741 927,35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354 229,44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2 096 156,79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1,72%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215925"/>
                  </a:ext>
                </a:extLst>
              </a:tr>
              <a:tr h="385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 dirty="0">
                          <a:effectLst/>
                        </a:rPr>
                        <a:t>Szkoła Podstawowa w Białężynie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1 312 377,21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1 384 139,88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1 266 703,40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1 342 828,67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288 101,22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1 630 929,89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u="none" strike="noStrike" dirty="0">
                          <a:effectLst/>
                        </a:rPr>
                        <a:t>1,33%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786053"/>
                  </a:ext>
                </a:extLst>
              </a:tr>
              <a:tr h="3856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 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pl-PL" sz="1000" b="1" u="none" strike="noStrike" dirty="0">
                          <a:effectLst/>
                        </a:rPr>
                        <a:t>Razem budżet Gminy 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u="none" strike="noStrike" dirty="0">
                          <a:effectLst/>
                        </a:rPr>
                        <a:t>84 611 887,78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u="none" strike="noStrike" dirty="0">
                          <a:effectLst/>
                        </a:rPr>
                        <a:t>86 338 594,24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u="none" strike="noStrike" dirty="0">
                          <a:effectLst/>
                        </a:rPr>
                        <a:t>98 740 766,37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u="none" strike="noStrike" dirty="0">
                          <a:effectLst/>
                        </a:rPr>
                        <a:t>90 899 276,34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u="none" strike="noStrike" dirty="0">
                          <a:effectLst/>
                        </a:rPr>
                        <a:t>31 206 106,16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u="none" strike="noStrike" dirty="0">
                          <a:effectLst/>
                        </a:rPr>
                        <a:t>122 105 382,50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u="none" strike="noStrike" dirty="0">
                          <a:effectLst/>
                        </a:rPr>
                        <a:t>100,00%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562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578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BB8DF-B265-F7B3-172C-F6D9A3737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B3034B6-C681-A506-10F9-839A13AC4317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0E2FE24-C7A1-1E73-CD07-479B99FEDDCD}"/>
              </a:ext>
            </a:extLst>
          </p:cNvPr>
          <p:cNvSpPr txBox="1"/>
          <p:nvPr/>
        </p:nvSpPr>
        <p:spPr>
          <a:xfrm rot="16200000">
            <a:off x="-1410207" y="2444165"/>
            <a:ext cx="494511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za 2024 rok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CAD37449-5827-E326-5F1D-FFCC80CEB5AD}"/>
              </a:ext>
            </a:extLst>
          </p:cNvPr>
          <p:cNvSpPr txBox="1">
            <a:spLocks/>
          </p:cNvSpPr>
          <p:nvPr/>
        </p:nvSpPr>
        <p:spPr>
          <a:xfrm>
            <a:off x="4298456" y="163945"/>
            <a:ext cx="4488772" cy="4286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1800" b="1" dirty="0">
                <a:latin typeface="+mn-lt"/>
              </a:rPr>
              <a:t>Wydatki bieżące w latach 2020 – 2024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DB0F5DC-C86F-27BF-CD65-2FDD71C2A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497852"/>
              </p:ext>
            </p:extLst>
          </p:nvPr>
        </p:nvGraphicFramePr>
        <p:xfrm>
          <a:off x="2503503" y="506027"/>
          <a:ext cx="7865619" cy="60602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0060">
                  <a:extLst>
                    <a:ext uri="{9D8B030D-6E8A-4147-A177-3AD203B41FA5}">
                      <a16:colId xmlns:a16="http://schemas.microsoft.com/office/drawing/2014/main" val="43471795"/>
                    </a:ext>
                  </a:extLst>
                </a:gridCol>
                <a:gridCol w="947937">
                  <a:extLst>
                    <a:ext uri="{9D8B030D-6E8A-4147-A177-3AD203B41FA5}">
                      <a16:colId xmlns:a16="http://schemas.microsoft.com/office/drawing/2014/main" val="341948746"/>
                    </a:ext>
                  </a:extLst>
                </a:gridCol>
                <a:gridCol w="947937">
                  <a:extLst>
                    <a:ext uri="{9D8B030D-6E8A-4147-A177-3AD203B41FA5}">
                      <a16:colId xmlns:a16="http://schemas.microsoft.com/office/drawing/2014/main" val="1156825741"/>
                    </a:ext>
                  </a:extLst>
                </a:gridCol>
                <a:gridCol w="947937">
                  <a:extLst>
                    <a:ext uri="{9D8B030D-6E8A-4147-A177-3AD203B41FA5}">
                      <a16:colId xmlns:a16="http://schemas.microsoft.com/office/drawing/2014/main" val="4207636174"/>
                    </a:ext>
                  </a:extLst>
                </a:gridCol>
                <a:gridCol w="947937">
                  <a:extLst>
                    <a:ext uri="{9D8B030D-6E8A-4147-A177-3AD203B41FA5}">
                      <a16:colId xmlns:a16="http://schemas.microsoft.com/office/drawing/2014/main" val="1239924146"/>
                    </a:ext>
                  </a:extLst>
                </a:gridCol>
                <a:gridCol w="947937">
                  <a:extLst>
                    <a:ext uri="{9D8B030D-6E8A-4147-A177-3AD203B41FA5}">
                      <a16:colId xmlns:a16="http://schemas.microsoft.com/office/drawing/2014/main" val="1354501110"/>
                    </a:ext>
                  </a:extLst>
                </a:gridCol>
                <a:gridCol w="947937">
                  <a:extLst>
                    <a:ext uri="{9D8B030D-6E8A-4147-A177-3AD203B41FA5}">
                      <a16:colId xmlns:a16="http://schemas.microsoft.com/office/drawing/2014/main" val="2591395618"/>
                    </a:ext>
                  </a:extLst>
                </a:gridCol>
                <a:gridCol w="947937">
                  <a:extLst>
                    <a:ext uri="{9D8B030D-6E8A-4147-A177-3AD203B41FA5}">
                      <a16:colId xmlns:a16="http://schemas.microsoft.com/office/drawing/2014/main" val="371125335"/>
                    </a:ext>
                  </a:extLst>
                </a:gridCol>
              </a:tblGrid>
              <a:tr h="12571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800" b="1" u="none" strike="noStrike" dirty="0">
                          <a:effectLst/>
                        </a:rPr>
                        <a:t>Nazwa działu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b="1" u="none" strike="noStrike" dirty="0">
                          <a:effectLst/>
                        </a:rPr>
                        <a:t>2020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b="1" u="none" strike="noStrike" dirty="0">
                          <a:effectLst/>
                        </a:rPr>
                        <a:t>2021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b="1" u="none" strike="noStrike" dirty="0">
                          <a:effectLst/>
                        </a:rPr>
                        <a:t>2022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b="1" u="none" strike="noStrike" dirty="0">
                          <a:effectLst/>
                        </a:rPr>
                        <a:t>2023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b="1" u="none" strike="noStrike" dirty="0">
                          <a:effectLst/>
                        </a:rPr>
                        <a:t>2024 - 2023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b="1" u="none" strike="noStrike" dirty="0">
                          <a:effectLst/>
                        </a:rPr>
                        <a:t>2024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747695"/>
                  </a:ext>
                </a:extLst>
              </a:tr>
              <a:tr h="144570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pl-PL" sz="800" u="none" strike="noStrike" dirty="0">
                          <a:effectLst/>
                        </a:rPr>
                        <a:t>Oświata i wychowanie 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</a:rPr>
                        <a:t>własne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23 595 671,11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24 791 724,94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27 096 342,36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30 909 446,65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11 247 945,29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42 157 391,94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039049"/>
                  </a:ext>
                </a:extLst>
              </a:tr>
              <a:tr h="144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</a:rPr>
                        <a:t>zlecone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163 408,14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202 368,78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135 307,39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173 803,89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33 612,81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207 416,70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576330"/>
                  </a:ext>
                </a:extLst>
              </a:tr>
              <a:tr h="1382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</a:rPr>
                        <a:t>razem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23 759 079,25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24 994 093,72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27 231 649,75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31 083 250,54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11 281 558,10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42 364 808,64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721696"/>
                  </a:ext>
                </a:extLst>
              </a:tr>
              <a:tr h="2639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l-PL" sz="800" u="none" strike="noStrike">
                          <a:effectLst/>
                        </a:rPr>
                        <a:t>Gospodarka komunalna i ochrona środowiska 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4 853 533,61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5 168 410,43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13 150 872,63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12 699 041,54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661 145,78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13 360 187,32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361581"/>
                  </a:ext>
                </a:extLst>
              </a:tr>
              <a:tr h="14457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</a:rPr>
                        <a:t>Administracja publiczna 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</a:rPr>
                        <a:t>własne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7 230 040,79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7 968 226,27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9 213 764,48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10 371 532,21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1 086 853,39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11 458 385,60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892416"/>
                  </a:ext>
                </a:extLst>
              </a:tr>
              <a:tr h="1382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</a:rPr>
                        <a:t>zlecone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128 134,05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156 183,32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149 379,94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201 142,73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53 171,70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254 314,43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278483"/>
                  </a:ext>
                </a:extLst>
              </a:tr>
              <a:tr h="144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</a:rPr>
                        <a:t>razem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7 358 174,84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8 124 409,59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9 363 144,42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10 572 674,94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1 140 025,09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11 712 700,03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276684"/>
                  </a:ext>
                </a:extLst>
              </a:tr>
              <a:tr h="125713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pl-PL" sz="800" u="none" strike="noStrike">
                          <a:effectLst/>
                        </a:rPr>
                        <a:t>Transport i łączność 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</a:rPr>
                        <a:t>własne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5 733 693,28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6 552 952,92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5 899 840,11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6 777 855,07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1 123 036,80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7 900 891,87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740903"/>
                  </a:ext>
                </a:extLst>
              </a:tr>
              <a:tr h="12571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</a:rPr>
                        <a:t>zlecone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0,00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0,00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0,00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8 342,69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14 015,74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22 358,43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754431"/>
                  </a:ext>
                </a:extLst>
              </a:tr>
              <a:tr h="12571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</a:rPr>
                        <a:t>razem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5 733 693,28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6 552 952,92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5 899 840,11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6 786 197,76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1 137 052,54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7 923 250,30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195115"/>
                  </a:ext>
                </a:extLst>
              </a:tr>
              <a:tr h="138285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pl-PL" sz="800" u="none" strike="noStrike" dirty="0">
                          <a:effectLst/>
                        </a:rPr>
                        <a:t>Rodzina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</a:rPr>
                        <a:t>własne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698 079,95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757 281,00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1 037 000,64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1 233 102,35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186 029,96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1 419 132,31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840829"/>
                  </a:ext>
                </a:extLst>
              </a:tr>
              <a:tr h="1382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 dirty="0">
                          <a:effectLst/>
                        </a:rPr>
                        <a:t>zlecone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25 086 244,45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24 991 394,06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13 165 723,89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5 025 470,62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702 116,82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5 727 587,44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109720"/>
                  </a:ext>
                </a:extLst>
              </a:tr>
              <a:tr h="1382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</a:rPr>
                        <a:t>razem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25 784 324,40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25 748 675,06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14 202 724,53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6 258 572,97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888 146,78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7 146 719,75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684072"/>
                  </a:ext>
                </a:extLst>
              </a:tr>
              <a:tr h="125713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pl-PL" sz="800" u="none" strike="noStrike">
                          <a:effectLst/>
                        </a:rPr>
                        <a:t>Pomoc społeczna 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</a:rPr>
                        <a:t>własne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2 429 946,75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2 445 487,41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2 609 525,23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2 854 017,61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452 824,86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3 306 842,47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144265"/>
                  </a:ext>
                </a:extLst>
              </a:tr>
              <a:tr h="12571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</a:rPr>
                        <a:t>zlecone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19 179,55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24 202,14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851 424,52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21 750,00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443 948,87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465 698,87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629807"/>
                  </a:ext>
                </a:extLst>
              </a:tr>
              <a:tr h="12571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</a:rPr>
                        <a:t>razem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2 449 126,30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2 469 689,55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3 460 949,75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2 875 767,61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896 773,73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3 772 541,34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330457"/>
                  </a:ext>
                </a:extLst>
              </a:tr>
              <a:tr h="226742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l-PL" sz="800" u="none" strike="noStrike" dirty="0">
                          <a:effectLst/>
                        </a:rPr>
                        <a:t>Kultura i ochrona dziedzictwa narodowego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1 986 691,52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2 083 503,34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2 328 493,21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2 363 246,30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1 280 570,82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3 643 817,12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47799"/>
                  </a:ext>
                </a:extLst>
              </a:tr>
              <a:tr h="1759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l-PL" sz="800" u="none" strike="noStrike">
                          <a:effectLst/>
                        </a:rPr>
                        <a:t>Obsługa długu publicznego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679 343,47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422 239,08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1 448 164,98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2 588 815,50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-238 026,50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2 350 789,00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369599"/>
                  </a:ext>
                </a:extLst>
              </a:tr>
              <a:tr h="1759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l-PL" sz="800" u="none" strike="noStrike" dirty="0">
                          <a:effectLst/>
                        </a:rPr>
                        <a:t>Gospodarka mieszkaniowa 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1 525 736,09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1 565 772,56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1 626 503,44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1 792 491,25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-227 110,49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1 565 380,76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188205"/>
                  </a:ext>
                </a:extLst>
              </a:tr>
              <a:tr h="2639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l-PL" sz="800" u="none" strike="noStrike">
                          <a:effectLst/>
                        </a:rPr>
                        <a:t>Bezpieczeństwo publiczne i ochrona przeciwpożarowa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1 116 858,84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1 023 238,77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1 282 560,43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1 387 872,14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37 056,21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1 424 928,35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934872"/>
                  </a:ext>
                </a:extLst>
              </a:tr>
              <a:tr h="20889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l-PL" sz="800" u="none" strike="noStrike" dirty="0">
                          <a:effectLst/>
                        </a:rPr>
                        <a:t>Kultura fizyczna 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618 522,23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868 820,20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963 204,38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1 061 307,85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1 746,24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1 063 054,09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519706"/>
                  </a:ext>
                </a:extLst>
              </a:tr>
              <a:tr h="125713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pl-PL" sz="800" u="none" strike="noStrike">
                          <a:effectLst/>
                        </a:rPr>
                        <a:t>Rolnictwo i łowiectwo 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</a:rPr>
                        <a:t>własne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74 417,51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91 772,69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83 142,67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87 409,50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87 071,14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174 480,64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586878"/>
                  </a:ext>
                </a:extLst>
              </a:tr>
              <a:tr h="12571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</a:rPr>
                        <a:t>zlecone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423 385,38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421 684,86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425 012,76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647 175,02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11 044,63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658 219,65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2413679"/>
                  </a:ext>
                </a:extLst>
              </a:tr>
              <a:tr h="12571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u="none" strike="noStrike">
                          <a:effectLst/>
                        </a:rPr>
                        <a:t>razem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497 802,89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513 457,55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508 155,43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734 584,52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98 115,77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832 700,29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522503"/>
                  </a:ext>
                </a:extLst>
              </a:tr>
              <a:tr h="125713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l-PL" sz="800" u="none" strike="noStrike" dirty="0">
                          <a:effectLst/>
                        </a:rPr>
                        <a:t>Ochrona zdrowia 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226 136,50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407 534,12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383 775,46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657 900,61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-30 340,75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627 559,86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892434"/>
                  </a:ext>
                </a:extLst>
              </a:tr>
              <a:tr h="2639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l-PL" sz="800" u="none" strike="noStrike">
                          <a:effectLst/>
                        </a:rPr>
                        <a:t>Pozostałe zadania w zakresie polityki społecznej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140 000,00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195 000,00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8 260 684,82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1 523 954,82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-1 013 208,09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510 746,73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422355"/>
                  </a:ext>
                </a:extLst>
              </a:tr>
              <a:tr h="2882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l-PL" sz="700" u="none" strike="noStrike" dirty="0">
                          <a:effectLst/>
                        </a:rPr>
                        <a:t>Urzędy naczelnych organów władzy państwowej, kontroli i ochrony prawa oraz sądownictwa 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102 935,18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9 723,64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3 388,00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170 661,29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91 279,41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261 940,70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263308"/>
                  </a:ext>
                </a:extLst>
              </a:tr>
              <a:tr h="125713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l-PL" sz="800" u="none" strike="noStrike">
                          <a:effectLst/>
                        </a:rPr>
                        <a:t>Działalność usługowa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106 574,73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168 274,92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166 558,22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136 052,16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-19 472,56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116 579,60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397466"/>
                  </a:ext>
                </a:extLst>
              </a:tr>
              <a:tr h="67324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l-PL" sz="800" u="none" strike="noStrike" dirty="0">
                          <a:effectLst/>
                        </a:rPr>
                        <a:t>Turystyka 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41 214,14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58 972,46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55 028,20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76 135,69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2 041,64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78 177,33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787423"/>
                  </a:ext>
                </a:extLst>
              </a:tr>
              <a:tr h="1759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l-PL" sz="800" u="none" strike="noStrike">
                          <a:effectLst/>
                        </a:rPr>
                        <a:t>Edukacyjna opieka wychowawcza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695 481,92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614 805,03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40 122,32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33 095,91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-9 282,03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23 813,88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85989"/>
                  </a:ext>
                </a:extLst>
              </a:tr>
              <a:tr h="102234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l-PL" sz="800" u="none" strike="noStrike" dirty="0">
                          <a:effectLst/>
                        </a:rPr>
                        <a:t>Różne rozliczenia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14 558,41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935,80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3 339,62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97,33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3 654,43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3 751,76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571658"/>
                  </a:ext>
                </a:extLst>
              </a:tr>
              <a:tr h="125713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l-PL" sz="800" u="none" strike="noStrike" dirty="0">
                          <a:effectLst/>
                        </a:rPr>
                        <a:t>Leśnictwo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15 660,00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17 738,00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0,00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0,00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0,00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0,00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7249136"/>
                  </a:ext>
                </a:extLst>
              </a:tr>
              <a:tr h="125713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l-PL" sz="800" u="none" strike="noStrike" dirty="0">
                          <a:effectLst/>
                        </a:rPr>
                        <a:t>Handel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0,00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9 500,00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0,00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0,00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0,00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0,00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259469"/>
                  </a:ext>
                </a:extLst>
              </a:tr>
              <a:tr h="23256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l-PL" sz="700" u="none" strike="noStrike" dirty="0">
                          <a:effectLst/>
                        </a:rPr>
                        <a:t>Wytwarzanie i zaopatrywanie w energię elektryczną, gaz i wodę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0,00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0,00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0,00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999 797,87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-999 797,87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>
                          <a:effectLst/>
                        </a:rPr>
                        <a:t>0,00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7194750"/>
                  </a:ext>
                </a:extLst>
              </a:tr>
              <a:tr h="36456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l-PL" sz="700" u="none" strike="noStrike" dirty="0">
                          <a:effectLst/>
                        </a:rPr>
                        <a:t>Dochody od osób prawnych, fizycznych i od innych jednostek nieposiadających osobowości prawnej oraz wydatki związane z ich poborem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76,49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2,58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0,00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0,00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0,00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u="none" strike="noStrike" dirty="0">
                          <a:effectLst/>
                        </a:rPr>
                        <a:t>0,00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681736"/>
                  </a:ext>
                </a:extLst>
              </a:tr>
              <a:tr h="125713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l-PL" sz="800" b="1" u="none" strike="noStrike" dirty="0">
                          <a:effectLst/>
                        </a:rPr>
                        <a:t>Razem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b="1" u="none" strike="noStrike" dirty="0">
                          <a:effectLst/>
                        </a:rPr>
                        <a:t>77</a:t>
                      </a:r>
                      <a:r>
                        <a:rPr lang="pl-PL" sz="800" u="none" strike="noStrike" dirty="0">
                          <a:effectLst/>
                        </a:rPr>
                        <a:t> </a:t>
                      </a:r>
                      <a:r>
                        <a:rPr lang="pl-PL" sz="800" b="1" u="none" strike="noStrike" dirty="0">
                          <a:effectLst/>
                        </a:rPr>
                        <a:t>705</a:t>
                      </a:r>
                      <a:r>
                        <a:rPr lang="pl-PL" sz="800" u="none" strike="noStrike" dirty="0">
                          <a:effectLst/>
                        </a:rPr>
                        <a:t> </a:t>
                      </a:r>
                      <a:r>
                        <a:rPr lang="pl-PL" sz="800" b="1" u="none" strike="noStrike" dirty="0">
                          <a:effectLst/>
                        </a:rPr>
                        <a:t>524,09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b="1" u="none" strike="noStrike" dirty="0">
                          <a:effectLst/>
                        </a:rPr>
                        <a:t>81</a:t>
                      </a:r>
                      <a:r>
                        <a:rPr lang="pl-PL" sz="800" u="none" strike="noStrike" dirty="0">
                          <a:effectLst/>
                        </a:rPr>
                        <a:t> </a:t>
                      </a:r>
                      <a:r>
                        <a:rPr lang="pl-PL" sz="800" b="1" u="none" strike="noStrike" dirty="0">
                          <a:effectLst/>
                        </a:rPr>
                        <a:t>017</a:t>
                      </a:r>
                      <a:r>
                        <a:rPr lang="pl-PL" sz="800" u="none" strike="noStrike" dirty="0">
                          <a:effectLst/>
                        </a:rPr>
                        <a:t> </a:t>
                      </a:r>
                      <a:r>
                        <a:rPr lang="pl-PL" sz="800" b="1" u="none" strike="noStrike" dirty="0">
                          <a:effectLst/>
                        </a:rPr>
                        <a:t>749,32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b="1" u="none" strike="noStrike" dirty="0">
                          <a:effectLst/>
                        </a:rPr>
                        <a:t>90</a:t>
                      </a:r>
                      <a:r>
                        <a:rPr lang="pl-PL" sz="800" u="none" strike="noStrike" dirty="0">
                          <a:effectLst/>
                        </a:rPr>
                        <a:t> </a:t>
                      </a:r>
                      <a:r>
                        <a:rPr lang="pl-PL" sz="800" b="1" u="none" strike="noStrike" dirty="0">
                          <a:effectLst/>
                        </a:rPr>
                        <a:t>379</a:t>
                      </a:r>
                      <a:r>
                        <a:rPr lang="pl-PL" sz="800" u="none" strike="noStrike" dirty="0">
                          <a:effectLst/>
                        </a:rPr>
                        <a:t> </a:t>
                      </a:r>
                      <a:r>
                        <a:rPr lang="pl-PL" sz="800" b="1" u="none" strike="noStrike" dirty="0">
                          <a:effectLst/>
                        </a:rPr>
                        <a:t>159,70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b="1" u="none" strike="noStrike" dirty="0">
                          <a:effectLst/>
                        </a:rPr>
                        <a:t>83</a:t>
                      </a:r>
                      <a:r>
                        <a:rPr lang="pl-PL" sz="800" u="none" strike="noStrike" dirty="0">
                          <a:effectLst/>
                        </a:rPr>
                        <a:t> </a:t>
                      </a:r>
                      <a:r>
                        <a:rPr lang="pl-PL" sz="800" b="1" u="none" strike="noStrike" dirty="0">
                          <a:effectLst/>
                        </a:rPr>
                        <a:t>801</a:t>
                      </a:r>
                      <a:r>
                        <a:rPr lang="pl-PL" sz="800" u="none" strike="noStrike" dirty="0">
                          <a:effectLst/>
                        </a:rPr>
                        <a:t> </a:t>
                      </a:r>
                      <a:r>
                        <a:rPr lang="pl-PL" sz="800" b="1" u="none" strike="noStrike" dirty="0">
                          <a:effectLst/>
                        </a:rPr>
                        <a:t>518,60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b="1" u="none" strike="noStrike" dirty="0">
                          <a:effectLst/>
                        </a:rPr>
                        <a:t>14</a:t>
                      </a:r>
                      <a:r>
                        <a:rPr lang="pl-PL" sz="800" u="none" strike="noStrike" dirty="0">
                          <a:effectLst/>
                        </a:rPr>
                        <a:t> </a:t>
                      </a:r>
                      <a:r>
                        <a:rPr lang="pl-PL" sz="800" b="1" u="none" strike="noStrike" dirty="0">
                          <a:effectLst/>
                        </a:rPr>
                        <a:t>981</a:t>
                      </a:r>
                      <a:r>
                        <a:rPr lang="pl-PL" sz="800" u="none" strike="noStrike" dirty="0">
                          <a:effectLst/>
                        </a:rPr>
                        <a:t> </a:t>
                      </a:r>
                      <a:r>
                        <a:rPr lang="pl-PL" sz="800" b="1" u="none" strike="noStrike" dirty="0">
                          <a:effectLst/>
                        </a:rPr>
                        <a:t>928,25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800" b="1" u="none" strike="noStrike" dirty="0">
                          <a:effectLst/>
                        </a:rPr>
                        <a:t>98</a:t>
                      </a:r>
                      <a:r>
                        <a:rPr lang="pl-PL" sz="800" u="none" strike="noStrike" dirty="0">
                          <a:effectLst/>
                        </a:rPr>
                        <a:t> </a:t>
                      </a:r>
                      <a:r>
                        <a:rPr lang="pl-PL" sz="800" b="1" u="none" strike="noStrike" dirty="0">
                          <a:effectLst/>
                        </a:rPr>
                        <a:t>783</a:t>
                      </a:r>
                      <a:r>
                        <a:rPr lang="pl-PL" sz="800" u="none" strike="noStrike" dirty="0">
                          <a:effectLst/>
                        </a:rPr>
                        <a:t> </a:t>
                      </a:r>
                      <a:r>
                        <a:rPr lang="pl-PL" sz="800" b="1" u="none" strike="noStrike" dirty="0">
                          <a:effectLst/>
                        </a:rPr>
                        <a:t>446,85</a:t>
                      </a: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604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03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94D894C-9C97-EAE2-6E4C-D91362B64705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5243BDC-0992-4445-6023-F4A5190A630A}"/>
              </a:ext>
            </a:extLst>
          </p:cNvPr>
          <p:cNvSpPr txBox="1"/>
          <p:nvPr/>
        </p:nvSpPr>
        <p:spPr>
          <a:xfrm rot="16200000">
            <a:off x="-1410207" y="2444165"/>
            <a:ext cx="494511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za 2024 rok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473A256-2D4A-603B-79BB-32F81791DFD5}"/>
              </a:ext>
            </a:extLst>
          </p:cNvPr>
          <p:cNvSpPr txBox="1"/>
          <p:nvPr/>
        </p:nvSpPr>
        <p:spPr>
          <a:xfrm>
            <a:off x="2630905" y="417095"/>
            <a:ext cx="8454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Charakterystyka budżetu w 2024 roku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395802BC-3579-29BF-D890-446E68486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008495"/>
              </p:ext>
            </p:extLst>
          </p:nvPr>
        </p:nvGraphicFramePr>
        <p:xfrm>
          <a:off x="1957699" y="1209256"/>
          <a:ext cx="9356618" cy="4064080"/>
        </p:xfrm>
        <a:graphic>
          <a:graphicData uri="http://schemas.openxmlformats.org/drawingml/2006/table">
            <a:tbl>
              <a:tblPr/>
              <a:tblGrid>
                <a:gridCol w="4392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0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2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Plan</a:t>
                      </a:r>
                      <a:endParaRPr kumimoji="0" lang="pl-P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Wykonanie</a:t>
                      </a:r>
                      <a:endParaRPr kumimoji="0" lang="pl-P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A. Dochody (A1+A2)</a:t>
                      </a:r>
                      <a:endParaRPr kumimoji="0" 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03350" algn="l"/>
                        </a:tabLst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113 562 989,25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114 231 635,86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A1. Dochody bieżące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101 560 421,71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102 087 106,34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A2. Dochody majątkowe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12 002 567,54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12 144 529,52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B. Wydatki (B1+B2)</a:t>
                      </a:r>
                      <a:endParaRPr kumimoji="0" 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133 772 241,40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122 105 382,50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B1. Wydatki bieżące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107 615 927,64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98 783 446,85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B2. Wydatki majątkowe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26 156 313,76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23 321 935,65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5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C. Nadwyżka/Deficyt (A-B)</a:t>
                      </a:r>
                      <a:endParaRPr kumimoji="0" 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 DEFICYT</a:t>
                      </a:r>
                      <a:endParaRPr kumimoji="0" 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- 20 209 252,15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DEFICYT         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- 7 873 746,64</a:t>
                      </a:r>
                      <a:endParaRPr kumimoji="0" 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5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D. Nadwyżka operacyjna/Deficyt operacyjny (A1.-B1.)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DEFICYT OPERACYJNY</a:t>
                      </a:r>
                      <a:b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- 6 055 505,93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NADWYŻKA OPERACYJNA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3 303 659,49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pole tekstowe 2">
            <a:extLst>
              <a:ext uri="{FF2B5EF4-FFF2-40B4-BE49-F238E27FC236}">
                <a16:creationId xmlns:a16="http://schemas.microsoft.com/office/drawing/2014/main" id="{EE99573B-7977-4FE8-F987-F03759EB9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790" y="5650667"/>
            <a:ext cx="7127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l-PL" altLang="pl-PL" b="1" dirty="0">
                <a:latin typeface="+mn-lt"/>
              </a:rPr>
              <a:t>Wydatki majątkowe stanowią 19,10 % wydatków ogółem</a:t>
            </a:r>
          </a:p>
        </p:txBody>
      </p:sp>
    </p:spTree>
    <p:extLst>
      <p:ext uri="{BB962C8B-B14F-4D97-AF65-F5344CB8AC3E}">
        <p14:creationId xmlns:p14="http://schemas.microsoft.com/office/powerpoint/2010/main" val="307579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B1138-9327-9759-584D-EA6797CA5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7612AB2-8ADE-6276-DFD0-512DC4866AB1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8C6DD7A-563A-EE7D-6A1F-C127603A4833}"/>
              </a:ext>
            </a:extLst>
          </p:cNvPr>
          <p:cNvSpPr txBox="1"/>
          <p:nvPr/>
        </p:nvSpPr>
        <p:spPr>
          <a:xfrm rot="16200000">
            <a:off x="-1410207" y="2444165"/>
            <a:ext cx="494511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za 2024 rok</a:t>
            </a:r>
          </a:p>
        </p:txBody>
      </p:sp>
      <p:sp>
        <p:nvSpPr>
          <p:cNvPr id="4" name="Text Box 395">
            <a:extLst>
              <a:ext uri="{FF2B5EF4-FFF2-40B4-BE49-F238E27FC236}">
                <a16:creationId xmlns:a16="http://schemas.microsoft.com/office/drawing/2014/main" id="{94CBF4CB-BDE4-A565-0BD6-3EDEA4C8F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112" y="496426"/>
            <a:ext cx="4711314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b="1" dirty="0">
                <a:latin typeface="+mn-lt"/>
              </a:rPr>
              <a:t>Przychody i rozchody budżetu 2024 roku</a:t>
            </a:r>
          </a:p>
        </p:txBody>
      </p:sp>
      <p:graphicFrame>
        <p:nvGraphicFramePr>
          <p:cNvPr id="6" name="Group 488">
            <a:extLst>
              <a:ext uri="{FF2B5EF4-FFF2-40B4-BE49-F238E27FC236}">
                <a16:creationId xmlns:a16="http://schemas.microsoft.com/office/drawing/2014/main" id="{B37F505B-2ABF-E04D-6B44-CFB64656B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123613"/>
              </p:ext>
            </p:extLst>
          </p:nvPr>
        </p:nvGraphicFramePr>
        <p:xfrm>
          <a:off x="1901031" y="1040049"/>
          <a:ext cx="9413286" cy="5402060"/>
        </p:xfrm>
        <a:graphic>
          <a:graphicData uri="http://schemas.openxmlformats.org/drawingml/2006/table">
            <a:tbl>
              <a:tblPr/>
              <a:tblGrid>
                <a:gridCol w="1050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6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67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9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Paragraf</a:t>
                      </a: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Nazwa paragrafu</a:t>
                      </a: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Plan</a:t>
                      </a: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Wykonanie</a:t>
                      </a: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5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Przychody</a:t>
                      </a:r>
                      <a:endParaRPr kumimoji="0" 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372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§ 905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Przychody z rozliczenia dochodów i wydatków nimi finansowanych związanych ze szczególnymi zasadami wykonywania budżetu, w tym: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7 513 023,88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7 513 023,88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Środki niewykorzystane w 2023 roku pochodzące z Rządowego Funduszu Rozwoju Dróg z przeznaczeniem na realizację zadania inwestycyjnego „Budowa ciągu pieszego w ciągu ul. Goślińskiej </a:t>
                      </a:r>
                      <a:br>
                        <a:rPr kumimoji="0" lang="pl-P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pl-P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 Rakowni”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4 448 849,38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4 448 849,38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432952"/>
                  </a:ext>
                </a:extLst>
              </a:tr>
              <a:tr h="36573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rozliczenie dochodów i finansowanych nimi wydatków dot. systemu gospodarowania odpadami komunalnymi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2 770 718,14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2 770 718,14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145912"/>
                  </a:ext>
                </a:extLst>
              </a:tr>
              <a:tr h="36573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Środki niewykorzystane w 2023 roku pochodzące z Państwowego Funduszu Rehabilitacji Osób Niepełnosprawnych z przeznaczeniem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 realizację zadania „Poprawa dostępności Urzędu Miasta i Gminy Murowana Goślina”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170 400,00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170 400,00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rozliczenie dochodów i finansowanych nimi wydatków </a:t>
                      </a:r>
                      <a:br>
                        <a:rPr kumimoji="0" lang="pl-PL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pl-PL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dot. przeciwdziałania alkoholizmowi i narkomanii </a:t>
                      </a:r>
                      <a:endParaRPr kumimoji="0" lang="pl-PL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122 751,06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122 751,06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rozliczenie dochodów z tytułu opłat i kar za korzystanie ze środowiska </a:t>
                      </a:r>
                      <a:br>
                        <a:rPr kumimoji="0" lang="pl-P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pl-PL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 finansowanych nimi wydatków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305,30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305,30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§ 931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Przychody ze sprzedaży innych papierów wartościowych</a:t>
                      </a: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1 800 000,00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1 800 000,00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§ 950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Wolne środki z 2023 roku</a:t>
                      </a: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8 823 669,73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8 823 669,73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0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§ 994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Przelewy z rachunków lokat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4 772 558,54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4 772 558,54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639069"/>
                  </a:ext>
                </a:extLst>
              </a:tr>
              <a:tr h="2590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Razem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22 909 252,15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22 909 252,15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05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Rozchody</a:t>
                      </a:r>
                      <a:endParaRPr kumimoji="0" 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pl-PL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§ 982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Wykup obligacji komunalnych</a:t>
                      </a: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2 700 000,00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2 700 000,00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9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Razem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2 700 000,00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2 700 000,00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24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7C879-466C-86CA-4554-601914013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D9D3D5C-48E9-831F-85F8-712753958A1E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64A7E63-51F3-A27A-FA06-5631AA52566B}"/>
              </a:ext>
            </a:extLst>
          </p:cNvPr>
          <p:cNvSpPr txBox="1"/>
          <p:nvPr/>
        </p:nvSpPr>
        <p:spPr>
          <a:xfrm rot="16200000">
            <a:off x="-1410207" y="2444165"/>
            <a:ext cx="494511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za 2024 rok</a:t>
            </a:r>
          </a:p>
        </p:txBody>
      </p:sp>
      <p:sp>
        <p:nvSpPr>
          <p:cNvPr id="4" name="Text Box 28">
            <a:extLst>
              <a:ext uri="{FF2B5EF4-FFF2-40B4-BE49-F238E27FC236}">
                <a16:creationId xmlns:a16="http://schemas.microsoft.com/office/drawing/2014/main" id="{7C455BEB-C381-4C3A-E077-C3946FD0B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805" y="262616"/>
            <a:ext cx="870011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 sz="1200" b="1" dirty="0"/>
          </a:p>
          <a:p>
            <a:pPr algn="ctr" eaLnBrk="1" hangingPunct="1"/>
            <a:r>
              <a:rPr lang="pl-PL" altLang="pl-PL" b="1" dirty="0">
                <a:latin typeface="+mn-lt"/>
              </a:rPr>
              <a:t>Zadłużenie gminy budżetu gminy na dzień 31.12.2024 r.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511F39D-3ED8-FCA1-AC42-70056E1E6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321524"/>
              </p:ext>
            </p:extLst>
          </p:nvPr>
        </p:nvGraphicFramePr>
        <p:xfrm>
          <a:off x="2432480" y="2744600"/>
          <a:ext cx="8167457" cy="3623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1371">
                  <a:extLst>
                    <a:ext uri="{9D8B030D-6E8A-4147-A177-3AD203B41FA5}">
                      <a16:colId xmlns:a16="http://schemas.microsoft.com/office/drawing/2014/main" val="1539084909"/>
                    </a:ext>
                  </a:extLst>
                </a:gridCol>
                <a:gridCol w="1775362">
                  <a:extLst>
                    <a:ext uri="{9D8B030D-6E8A-4147-A177-3AD203B41FA5}">
                      <a16:colId xmlns:a16="http://schemas.microsoft.com/office/drawing/2014/main" val="4088080272"/>
                    </a:ext>
                  </a:extLst>
                </a:gridCol>
                <a:gridCol w="1775362">
                  <a:extLst>
                    <a:ext uri="{9D8B030D-6E8A-4147-A177-3AD203B41FA5}">
                      <a16:colId xmlns:a16="http://schemas.microsoft.com/office/drawing/2014/main" val="3218055615"/>
                    </a:ext>
                  </a:extLst>
                </a:gridCol>
                <a:gridCol w="1775362">
                  <a:extLst>
                    <a:ext uri="{9D8B030D-6E8A-4147-A177-3AD203B41FA5}">
                      <a16:colId xmlns:a16="http://schemas.microsoft.com/office/drawing/2014/main" val="1836427945"/>
                    </a:ext>
                  </a:extLst>
                </a:gridCol>
              </a:tblGrid>
              <a:tr h="52090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b="1" u="none" strike="noStrike" dirty="0">
                          <a:effectLst/>
                        </a:rPr>
                        <a:t>TYTUŁ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b="1" u="none" strike="noStrike" dirty="0">
                          <a:effectLst/>
                        </a:rPr>
                        <a:t>Zadłużenie na 31.12.2022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b="1" u="none" strike="noStrike" dirty="0">
                          <a:effectLst/>
                        </a:rPr>
                        <a:t>Zadłużenie na 31.12.2023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300" b="1" u="none" strike="noStrike" dirty="0">
                          <a:effectLst/>
                        </a:rPr>
                        <a:t>Zadłużenie na 31.12.2024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560495"/>
                  </a:ext>
                </a:extLst>
              </a:tr>
              <a:tr h="204180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200" u="none" strike="noStrike" dirty="0">
                          <a:effectLst/>
                        </a:rPr>
                        <a:t>Obligacje 2012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5 200 000,00 zł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2 700 000,00 zł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0,00 zł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907384"/>
                  </a:ext>
                </a:extLst>
              </a:tr>
              <a:tr h="204180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200" u="none" strike="noStrike" dirty="0">
                          <a:effectLst/>
                        </a:rPr>
                        <a:t>Obligacje 2014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1 400 000,00 zł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1 400 000,00 zł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1 400 000,00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446263"/>
                  </a:ext>
                </a:extLst>
              </a:tr>
              <a:tr h="204180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200" u="none" strike="noStrike" dirty="0">
                          <a:effectLst/>
                        </a:rPr>
                        <a:t>Obligacje 2015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2 100 000,00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2 100 000,00 zł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2 100 000,00 zł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326056"/>
                  </a:ext>
                </a:extLst>
              </a:tr>
              <a:tr h="204180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200" u="none" strike="noStrike" dirty="0">
                          <a:effectLst/>
                        </a:rPr>
                        <a:t>Obligacje 2016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4 800 000,00 zł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4 800 000,00 zł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4 800 000,00 zł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741324"/>
                  </a:ext>
                </a:extLst>
              </a:tr>
              <a:tr h="204180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200" u="none" strike="noStrike" dirty="0">
                          <a:effectLst/>
                        </a:rPr>
                        <a:t>Obligacje 2018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2 700 000,00 zł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2 700 000,00 zł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2 700 000,00 zł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480501"/>
                  </a:ext>
                </a:extLst>
              </a:tr>
              <a:tr h="204180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200" u="none" strike="noStrike">
                          <a:effectLst/>
                        </a:rPr>
                        <a:t>Obligacje 2019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2 900 000,00 zł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2 900 000,00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2 900 000,00 zł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416055"/>
                  </a:ext>
                </a:extLst>
              </a:tr>
              <a:tr h="204180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200" u="none" strike="noStrike" dirty="0">
                          <a:effectLst/>
                        </a:rPr>
                        <a:t>Obligacje 2020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2 000 000,00 zł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</a:rPr>
                        <a:t>2 000 000,00 zł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2 000 000,00 zł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87990"/>
                  </a:ext>
                </a:extLst>
              </a:tr>
              <a:tr h="204180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200" u="none" strike="noStrike">
                          <a:effectLst/>
                        </a:rPr>
                        <a:t>Obligacje 2021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3 000 000,00 zł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3 000 000,00 zł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3 000 000,00 zł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19147"/>
                  </a:ext>
                </a:extLst>
              </a:tr>
              <a:tr h="204180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200" u="none" strike="noStrike" dirty="0">
                          <a:effectLst/>
                        </a:rPr>
                        <a:t>Obligacje 2022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8 100 000,00 zł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8 100 000,00 zł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8 100 000,00 zł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722461"/>
                  </a:ext>
                </a:extLst>
              </a:tr>
              <a:tr h="204180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200" u="none" strike="noStrike" dirty="0">
                          <a:effectLst/>
                        </a:rPr>
                        <a:t>Obligacje 2023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0,00 zł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5 000 000,00 zł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5 000 000,00 zł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5104674"/>
                  </a:ext>
                </a:extLst>
              </a:tr>
              <a:tr h="204180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200" u="none" strike="noStrike" dirty="0">
                          <a:effectLst/>
                        </a:rPr>
                        <a:t>Obligacje 2024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0,00 zł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0,00 zł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1 800 000,00 zł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350102"/>
                  </a:ext>
                </a:extLst>
              </a:tr>
              <a:tr h="204180">
                <a:tc>
                  <a:txBody>
                    <a:bodyPr/>
                    <a:lstStyle/>
                    <a:p>
                      <a:pPr algn="r" rtl="0" fontAlgn="t"/>
                      <a:r>
                        <a:rPr lang="pl-PL" sz="1200" b="1" u="none" strike="noStrike" dirty="0">
                          <a:effectLst/>
                        </a:rPr>
                        <a:t>Razem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u="none" strike="noStrike" dirty="0">
                          <a:effectLst/>
                        </a:rPr>
                        <a:t>32 200 000,00 zł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u="none" strike="noStrike" dirty="0">
                          <a:effectLst/>
                        </a:rPr>
                        <a:t>34 700 000,00 zł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u="none" strike="noStrike" dirty="0">
                          <a:effectLst/>
                        </a:rPr>
                        <a:t>33 800 000,00 zł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752032"/>
                  </a:ext>
                </a:extLst>
              </a:tr>
              <a:tr h="337665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Umowy inne </a:t>
                      </a:r>
                      <a:r>
                        <a:rPr lang="pl-PL" sz="1000" u="none" strike="noStrike" dirty="0">
                          <a:effectLst/>
                        </a:rPr>
                        <a:t>(modernizacja oświetlenia)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1 007 380,09 zł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769 126,92 zł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</a:rPr>
                        <a:t>522 033,26 zł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39222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effectLst/>
                        </a:rPr>
                        <a:t>Razem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u="none" strike="noStrike" dirty="0">
                          <a:effectLst/>
                        </a:rPr>
                        <a:t>33 207 380,09 zł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u="none" strike="noStrike" dirty="0">
                          <a:effectLst/>
                        </a:rPr>
                        <a:t>35 469 126,92 zł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u="none" strike="noStrike" dirty="0">
                          <a:effectLst/>
                        </a:rPr>
                        <a:t>34 322 033,26 zł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304932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D7A15F9-EDD0-E6BB-034E-93DC68DE8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371680"/>
              </p:ext>
            </p:extLst>
          </p:nvPr>
        </p:nvGraphicFramePr>
        <p:xfrm>
          <a:off x="2432480" y="1030037"/>
          <a:ext cx="8167457" cy="1585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0366">
                  <a:extLst>
                    <a:ext uri="{9D8B030D-6E8A-4147-A177-3AD203B41FA5}">
                      <a16:colId xmlns:a16="http://schemas.microsoft.com/office/drawing/2014/main" val="2541491945"/>
                    </a:ext>
                  </a:extLst>
                </a:gridCol>
                <a:gridCol w="1922701">
                  <a:extLst>
                    <a:ext uri="{9D8B030D-6E8A-4147-A177-3AD203B41FA5}">
                      <a16:colId xmlns:a16="http://schemas.microsoft.com/office/drawing/2014/main" val="1424717143"/>
                    </a:ext>
                  </a:extLst>
                </a:gridCol>
                <a:gridCol w="1951688">
                  <a:extLst>
                    <a:ext uri="{9D8B030D-6E8A-4147-A177-3AD203B41FA5}">
                      <a16:colId xmlns:a16="http://schemas.microsoft.com/office/drawing/2014/main" val="3523856406"/>
                    </a:ext>
                  </a:extLst>
                </a:gridCol>
                <a:gridCol w="1922702">
                  <a:extLst>
                    <a:ext uri="{9D8B030D-6E8A-4147-A177-3AD203B41FA5}">
                      <a16:colId xmlns:a16="http://schemas.microsoft.com/office/drawing/2014/main" val="3549263861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u="none" strike="noStrike" dirty="0">
                          <a:effectLst/>
                        </a:rPr>
                        <a:t>Budżet 2022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u="none" strike="noStrike" dirty="0">
                          <a:effectLst/>
                        </a:rPr>
                        <a:t>Budżet 2023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u="none" strike="noStrike" dirty="0">
                          <a:effectLst/>
                        </a:rPr>
                        <a:t>Budżet 2024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063435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Raty kapitałowe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2 436 687,67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2 500 000,00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2 700 000,00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9311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Odsetki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1 412 334,13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2 569 358,00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2 332 719,00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6497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effectLst/>
                        </a:rPr>
                        <a:t>Razem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effectLst/>
                        </a:rPr>
                        <a:t>3 849 021,80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effectLst/>
                        </a:rPr>
                        <a:t>5 069 358,00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effectLst/>
                        </a:rPr>
                        <a:t>5 032 719,00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760590"/>
                  </a:ext>
                </a:extLst>
              </a:tr>
              <a:tr h="33394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Dochody ogółem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96 995 640,16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92 753 963,20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114 231 635,86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43345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effectLst/>
                        </a:rPr>
                        <a:t>Raty i odsetki do dochodów ogółem w %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effectLst/>
                        </a:rPr>
                        <a:t>3,97%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effectLst/>
                        </a:rPr>
                        <a:t>5,47%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effectLst/>
                        </a:rPr>
                        <a:t>4,41%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5468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114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A5118-6D26-85AA-AA30-745653814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F36D6DF-3FC8-6F74-DE1D-82F32D00D295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5B0861B-F076-871E-BFEB-EE8BA23632F1}"/>
              </a:ext>
            </a:extLst>
          </p:cNvPr>
          <p:cNvSpPr txBox="1"/>
          <p:nvPr/>
        </p:nvSpPr>
        <p:spPr>
          <a:xfrm rot="16200000">
            <a:off x="-1410207" y="2444165"/>
            <a:ext cx="494511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za 2024 rok</a:t>
            </a:r>
          </a:p>
        </p:txBody>
      </p:sp>
      <p:sp>
        <p:nvSpPr>
          <p:cNvPr id="4" name="Text Box 74">
            <a:extLst>
              <a:ext uri="{FF2B5EF4-FFF2-40B4-BE49-F238E27FC236}">
                <a16:creationId xmlns:a16="http://schemas.microsoft.com/office/drawing/2014/main" id="{CA97865B-20F9-C90A-0195-CAB270382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914" y="481514"/>
            <a:ext cx="8105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b="1" dirty="0">
                <a:latin typeface="+mn-lt"/>
              </a:rPr>
              <a:t>Zadłużenie budżetu gminy Murowana Goślina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0C7F203-5052-BAA7-51E9-673E95455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541721"/>
              </p:ext>
            </p:extLst>
          </p:nvPr>
        </p:nvGraphicFramePr>
        <p:xfrm>
          <a:off x="2168177" y="1076116"/>
          <a:ext cx="8904303" cy="4492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6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2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7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8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60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5723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u="none" strike="noStrike" dirty="0">
                          <a:effectLst/>
                          <a:latin typeface="+mn-lt"/>
                        </a:rPr>
                        <a:t>Rok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u="none" strike="noStrike" dirty="0">
                          <a:effectLst/>
                          <a:latin typeface="+mn-lt"/>
                        </a:rPr>
                        <a:t>Dochody ogółem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u="none" strike="noStrike" dirty="0">
                          <a:effectLst/>
                          <a:latin typeface="+mn-lt"/>
                        </a:rPr>
                        <a:t>Wydatki ogółem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u="none" strike="noStrike" dirty="0">
                          <a:effectLst/>
                          <a:latin typeface="+mn-lt"/>
                        </a:rPr>
                        <a:t>Dochody majątkowe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u="none" strike="noStrike" dirty="0">
                          <a:effectLst/>
                          <a:latin typeface="+mn-lt"/>
                        </a:rPr>
                        <a:t>Wydatki majątkowe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u="none" strike="noStrike" dirty="0">
                          <a:effectLst/>
                          <a:latin typeface="+mn-lt"/>
                        </a:rPr>
                        <a:t>% wydatków majątkowych do wydatków ogółem</a:t>
                      </a:r>
                      <a:br>
                        <a:rPr lang="pl-PL" sz="1050" b="1" u="none" strike="noStrike" dirty="0">
                          <a:effectLst/>
                          <a:latin typeface="+mn-lt"/>
                        </a:rPr>
                      </a:br>
                      <a:r>
                        <a:rPr lang="pl-PL" sz="1050" b="1" u="none" strike="noStrike" dirty="0">
                          <a:effectLst/>
                          <a:latin typeface="+mn-lt"/>
                        </a:rPr>
                        <a:t>(5/3)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u="none" strike="noStrike" dirty="0">
                          <a:effectLst/>
                          <a:latin typeface="+mn-lt"/>
                        </a:rPr>
                        <a:t>Zadłużenie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u="none" strike="noStrike" dirty="0">
                          <a:effectLst/>
                          <a:latin typeface="+mn-lt"/>
                        </a:rPr>
                        <a:t>% do dochodów ogółem</a:t>
                      </a:r>
                      <a:br>
                        <a:rPr lang="pl-PL" sz="1050" b="1" u="none" strike="noStrike" dirty="0">
                          <a:effectLst/>
                          <a:latin typeface="+mn-lt"/>
                        </a:rPr>
                      </a:br>
                      <a:r>
                        <a:rPr lang="pl-PL" sz="1050" b="1" u="none" strike="noStrike" dirty="0">
                          <a:effectLst/>
                          <a:latin typeface="+mn-lt"/>
                        </a:rPr>
                        <a:t>(7/2)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u="none" strike="noStrike">
                          <a:effectLst/>
                          <a:latin typeface="+mn-lt"/>
                        </a:rPr>
                        <a:t>1</a:t>
                      </a:r>
                      <a:endParaRPr lang="pl-P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u="none" strike="noStrike">
                          <a:effectLst/>
                          <a:latin typeface="+mn-lt"/>
                        </a:rPr>
                        <a:t>2</a:t>
                      </a:r>
                      <a:endParaRPr lang="pl-P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u="none" strike="noStrike">
                          <a:effectLst/>
                          <a:latin typeface="+mn-lt"/>
                        </a:rPr>
                        <a:t>3</a:t>
                      </a:r>
                      <a:endParaRPr lang="pl-P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u="none" strike="noStrike" dirty="0">
                          <a:effectLst/>
                          <a:latin typeface="+mn-lt"/>
                        </a:rPr>
                        <a:t>4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u="none" strike="noStrike">
                          <a:effectLst/>
                          <a:latin typeface="+mn-lt"/>
                        </a:rPr>
                        <a:t>5</a:t>
                      </a:r>
                      <a:endParaRPr lang="pl-P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u="none" strike="noStrike" dirty="0">
                          <a:effectLst/>
                          <a:latin typeface="+mn-lt"/>
                        </a:rPr>
                        <a:t>6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u="none" strike="noStrike" dirty="0">
                          <a:effectLst/>
                          <a:latin typeface="+mn-lt"/>
                        </a:rPr>
                        <a:t>7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u="none" strike="noStrike">
                          <a:effectLst/>
                          <a:latin typeface="+mn-lt"/>
                        </a:rPr>
                        <a:t>8</a:t>
                      </a:r>
                      <a:endParaRPr lang="pl-PL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pl-PL" sz="1200" u="none" strike="noStrike">
                          <a:effectLst/>
                          <a:latin typeface="+mn-lt"/>
                        </a:rPr>
                        <a:t>85 167 369,64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pl-PL" sz="1200" u="none" strike="noStrike">
                          <a:effectLst/>
                          <a:latin typeface="+mn-lt"/>
                        </a:rPr>
                        <a:t>84 611 887,78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pl-PL" sz="1200" u="none" strike="noStrike">
                          <a:effectLst/>
                          <a:latin typeface="+mn-lt"/>
                        </a:rPr>
                        <a:t>2 534 750,93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6 906 363,69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8,2%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25 970 041,87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30,49%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2020*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27 428 660,72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32,21%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91 143 729,08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86 338 594,24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1 897 378,98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5 320 844,92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6,2%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26 730 902,87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29,33%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19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2021*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27 968 011,95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30,69%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4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96 995 640,16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98 740 766,37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2 180 549,68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>
                          <a:effectLst/>
                          <a:latin typeface="+mn-lt"/>
                        </a:rPr>
                        <a:t>8 361 606,67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8,5%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32 200 000,00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33,20%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00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2022*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33 207 380,09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34,24%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317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92 753 963,20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90 899 276,34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7 167 327,39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7 097 757,74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7,8%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34 700 000,00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37,41%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9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2023*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35 469 126,92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38,24%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803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114 231 635,86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122 105 382,50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12 144 529,52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23 321 935,65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19,1%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33 800 000,00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29,59%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264138"/>
                  </a:ext>
                </a:extLst>
              </a:tr>
              <a:tr h="28803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2024*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34 322 033,26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30,05%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555051"/>
                  </a:ext>
                </a:extLst>
              </a:tr>
            </a:tbl>
          </a:graphicData>
        </a:graphic>
      </p:graphicFrame>
      <p:sp>
        <p:nvSpPr>
          <p:cNvPr id="6" name="Prostokąt 1">
            <a:extLst>
              <a:ext uri="{FF2B5EF4-FFF2-40B4-BE49-F238E27FC236}">
                <a16:creationId xmlns:a16="http://schemas.microsoft.com/office/drawing/2014/main" id="{433ED338-3209-7542-D6FA-193C08589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178" y="5748504"/>
            <a:ext cx="890430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altLang="pl-PL" sz="900" dirty="0">
                <a:latin typeface="+mn-lt"/>
              </a:rPr>
              <a:t>Kwota długu powiększona o umowę zaliczaną do tytułów dłużnych wliczanych do państwowego długu publicznego zgodnie z § 3 pkt 2 </a:t>
            </a:r>
          </a:p>
          <a:p>
            <a:r>
              <a:rPr lang="pl-PL" altLang="pl-PL" sz="900" dirty="0">
                <a:latin typeface="+mn-lt"/>
              </a:rPr>
              <a:t>Rozporządzenia Ministra Finansów w sprawie szczegółowego sposobu klasyfikacji tytułów dłużnych zaliczanych do państwowego długu publicznego </a:t>
            </a:r>
            <a:br>
              <a:rPr lang="pl-PL" altLang="pl-PL" sz="900" dirty="0">
                <a:latin typeface="+mn-lt"/>
              </a:rPr>
            </a:br>
            <a:r>
              <a:rPr lang="pl-PL" altLang="pl-PL" sz="900" dirty="0">
                <a:latin typeface="+mn-lt"/>
              </a:rPr>
              <a:t>(Dz. U. </a:t>
            </a:r>
            <a:r>
              <a:rPr lang="pl-PL" altLang="pl-PL" sz="900">
                <a:latin typeface="+mn-lt"/>
              </a:rPr>
              <a:t>z </a:t>
            </a:r>
            <a:r>
              <a:rPr lang="pl-PL" altLang="pl-PL" sz="900" dirty="0">
                <a:latin typeface="+mn-lt"/>
              </a:rPr>
              <a:t>2023 r., poz. 58) (umowa dot. modernizacji oświetlenia)</a:t>
            </a:r>
          </a:p>
        </p:txBody>
      </p:sp>
    </p:spTree>
    <p:extLst>
      <p:ext uri="{BB962C8B-B14F-4D97-AF65-F5344CB8AC3E}">
        <p14:creationId xmlns:p14="http://schemas.microsoft.com/office/powerpoint/2010/main" val="1708809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0B5CB-45EE-5B4B-2519-6893ADB32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1DB644A-68FC-DEAE-27B9-2B6FECDFB612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1EEFB02-E978-A610-9794-68AD39B87C9D}"/>
              </a:ext>
            </a:extLst>
          </p:cNvPr>
          <p:cNvSpPr txBox="1"/>
          <p:nvPr/>
        </p:nvSpPr>
        <p:spPr>
          <a:xfrm rot="16200000">
            <a:off x="-1410207" y="2444165"/>
            <a:ext cx="494511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za 2024 rok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663233"/>
              </p:ext>
            </p:extLst>
          </p:nvPr>
        </p:nvGraphicFramePr>
        <p:xfrm>
          <a:off x="1828800" y="378307"/>
          <a:ext cx="9485517" cy="4723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844AD87-D6A2-094D-8E40-9776876E1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199363"/>
              </p:ext>
            </p:extLst>
          </p:nvPr>
        </p:nvGraphicFramePr>
        <p:xfrm>
          <a:off x="1828800" y="5237922"/>
          <a:ext cx="9485517" cy="1023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4511">
                  <a:extLst>
                    <a:ext uri="{9D8B030D-6E8A-4147-A177-3AD203B41FA5}">
                      <a16:colId xmlns:a16="http://schemas.microsoft.com/office/drawing/2014/main" val="385742795"/>
                    </a:ext>
                  </a:extLst>
                </a:gridCol>
                <a:gridCol w="1498699">
                  <a:extLst>
                    <a:ext uri="{9D8B030D-6E8A-4147-A177-3AD203B41FA5}">
                      <a16:colId xmlns:a16="http://schemas.microsoft.com/office/drawing/2014/main" val="2921064659"/>
                    </a:ext>
                  </a:extLst>
                </a:gridCol>
                <a:gridCol w="1448741">
                  <a:extLst>
                    <a:ext uri="{9D8B030D-6E8A-4147-A177-3AD203B41FA5}">
                      <a16:colId xmlns:a16="http://schemas.microsoft.com/office/drawing/2014/main" val="1366255162"/>
                    </a:ext>
                  </a:extLst>
                </a:gridCol>
                <a:gridCol w="1479966">
                  <a:extLst>
                    <a:ext uri="{9D8B030D-6E8A-4147-A177-3AD203B41FA5}">
                      <a16:colId xmlns:a16="http://schemas.microsoft.com/office/drawing/2014/main" val="3607823563"/>
                    </a:ext>
                  </a:extLst>
                </a:gridCol>
                <a:gridCol w="1554901">
                  <a:extLst>
                    <a:ext uri="{9D8B030D-6E8A-4147-A177-3AD203B41FA5}">
                      <a16:colId xmlns:a16="http://schemas.microsoft.com/office/drawing/2014/main" val="1187505364"/>
                    </a:ext>
                  </a:extLst>
                </a:gridCol>
                <a:gridCol w="1498699">
                  <a:extLst>
                    <a:ext uri="{9D8B030D-6E8A-4147-A177-3AD203B41FA5}">
                      <a16:colId xmlns:a16="http://schemas.microsoft.com/office/drawing/2014/main" val="2190214510"/>
                    </a:ext>
                  </a:extLst>
                </a:gridCol>
              </a:tblGrid>
              <a:tr h="25592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</a:rPr>
                        <a:t>Wyszczególnienie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</a:rPr>
                        <a:t>2020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</a:rPr>
                        <a:t>2021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</a:rPr>
                        <a:t>2022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</a:rPr>
                        <a:t>2023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</a:rPr>
                        <a:t>2024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213189"/>
                  </a:ext>
                </a:extLst>
              </a:tr>
              <a:tr h="25592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Dochody bieżące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82 632 618,71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89 246 350,10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94 815 090,48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85 586 635,81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102 087 106,34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940034"/>
                  </a:ext>
                </a:extLst>
              </a:tr>
              <a:tr h="25592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Wydatki bieżące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77 705 524,09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81 017 749,32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90 379 159,70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83 801 518,60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98 783 446,85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997002"/>
                  </a:ext>
                </a:extLst>
              </a:tr>
              <a:tr h="25592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Db - Wb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4 927 094,62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8 228 600,78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4 435 930,78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1 785 117,21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3 303 659,49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0767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349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09931-E256-9DE4-9010-35B038CA1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D3D5DB78-8AD1-A54B-6EF4-4B57D29BE7BC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FBD5C44-CBC3-C1C4-A60C-287BCD041F03}"/>
              </a:ext>
            </a:extLst>
          </p:cNvPr>
          <p:cNvSpPr txBox="1"/>
          <p:nvPr/>
        </p:nvSpPr>
        <p:spPr>
          <a:xfrm rot="16200000">
            <a:off x="-1410207" y="2444165"/>
            <a:ext cx="494511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za 2024 rok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959DE55D-4E09-ADB3-EE5A-B6E1673D18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479926"/>
              </p:ext>
            </p:extLst>
          </p:nvPr>
        </p:nvGraphicFramePr>
        <p:xfrm>
          <a:off x="1824037" y="550416"/>
          <a:ext cx="9814588" cy="5628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5487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4C4EA-E43A-DE73-FED3-9F8A8778B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C8FF99E-1248-26E7-A4D8-907E1F88F6B2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F4B0AC2-F483-C294-AEA2-FAF8A3628412}"/>
              </a:ext>
            </a:extLst>
          </p:cNvPr>
          <p:cNvSpPr txBox="1"/>
          <p:nvPr/>
        </p:nvSpPr>
        <p:spPr>
          <a:xfrm rot="16200000">
            <a:off x="-1410207" y="2444165"/>
            <a:ext cx="494511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za 2024 rok</a:t>
            </a:r>
          </a:p>
        </p:txBody>
      </p:sp>
      <p:sp>
        <p:nvSpPr>
          <p:cNvPr id="4" name="Text Box 29">
            <a:extLst>
              <a:ext uri="{FF2B5EF4-FFF2-40B4-BE49-F238E27FC236}">
                <a16:creationId xmlns:a16="http://schemas.microsoft.com/office/drawing/2014/main" id="{08F09C29-4414-2877-C1A0-251736B5B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878" y="537193"/>
            <a:ext cx="9934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b="1" dirty="0">
                <a:latin typeface="+mn-lt"/>
              </a:rPr>
              <a:t>Dochody z tytułu udziału gminy w podatku dochodowym od osób fizycznych (PIT) </a:t>
            </a:r>
            <a:br>
              <a:rPr lang="pl-PL" altLang="pl-PL" b="1" dirty="0">
                <a:latin typeface="+mn-lt"/>
              </a:rPr>
            </a:br>
            <a:r>
              <a:rPr lang="pl-PL" altLang="pl-PL" b="1" dirty="0">
                <a:latin typeface="+mn-lt"/>
              </a:rPr>
              <a:t>i podatku dochodowym od osób prawnych (CIT) w latach 2020 - 2024</a:t>
            </a:r>
          </a:p>
        </p:txBody>
      </p:sp>
      <p:graphicFrame>
        <p:nvGraphicFramePr>
          <p:cNvPr id="5" name="Group 170">
            <a:extLst>
              <a:ext uri="{FF2B5EF4-FFF2-40B4-BE49-F238E27FC236}">
                <a16:creationId xmlns:a16="http://schemas.microsoft.com/office/drawing/2014/main" id="{746E1FBA-2879-DB5D-B43F-C255B5ACF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115524"/>
              </p:ext>
            </p:extLst>
          </p:nvPr>
        </p:nvGraphicFramePr>
        <p:xfrm>
          <a:off x="2865096" y="1624615"/>
          <a:ext cx="7559675" cy="4039339"/>
        </p:xfrm>
        <a:graphic>
          <a:graphicData uri="http://schemas.openxmlformats.org/drawingml/2006/table">
            <a:tbl>
              <a:tblPr/>
              <a:tblGrid>
                <a:gridCol w="1306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5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0414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ROK</a:t>
                      </a:r>
                    </a:p>
                  </a:txBody>
                  <a:tcPr marL="91443" marR="91443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PIT</a:t>
                      </a:r>
                    </a:p>
                  </a:txBody>
                  <a:tcPr marL="91443" marR="91443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udział gminy </a:t>
                      </a:r>
                      <a:b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 wpływach z PIT </a:t>
                      </a:r>
                      <a:b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od podatników zamieszkałych </a:t>
                      </a:r>
                      <a:b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 obszarze gminy</a:t>
                      </a:r>
                    </a:p>
                  </a:txBody>
                  <a:tcPr marL="91443" marR="91443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CIT</a:t>
                      </a:r>
                    </a:p>
                  </a:txBody>
                  <a:tcPr marL="91443" marR="91443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udział gminy </a:t>
                      </a:r>
                      <a:b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 wpływach z CIT</a:t>
                      </a:r>
                      <a:b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od podatników posiadających siedzibę na obszarze gminy</a:t>
                      </a:r>
                    </a:p>
                  </a:txBody>
                  <a:tcPr marL="91443" marR="91443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03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1443" marR="91443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19 336 093,00</a:t>
                      </a:r>
                    </a:p>
                  </a:txBody>
                  <a:tcPr marL="90003" marR="360014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38,16 %</a:t>
                      </a:r>
                    </a:p>
                  </a:txBody>
                  <a:tcPr marL="90003" marR="360014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1 269 634,10</a:t>
                      </a:r>
                    </a:p>
                  </a:txBody>
                  <a:tcPr marL="90003" marR="360014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6,71 %</a:t>
                      </a:r>
                    </a:p>
                  </a:txBody>
                  <a:tcPr marL="90003" marR="360014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03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91443" marR="91443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21 307 819,00</a:t>
                      </a:r>
                    </a:p>
                  </a:txBody>
                  <a:tcPr marL="90003" marR="360014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38,23 %</a:t>
                      </a:r>
                    </a:p>
                  </a:txBody>
                  <a:tcPr marL="90003" marR="360014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1 266 885,55</a:t>
                      </a:r>
                    </a:p>
                  </a:txBody>
                  <a:tcPr marL="90003" marR="360014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6,71 %</a:t>
                      </a:r>
                    </a:p>
                  </a:txBody>
                  <a:tcPr marL="90003" marR="360014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03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91443" marR="91443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21 707 204,57</a:t>
                      </a:r>
                    </a:p>
                  </a:txBody>
                  <a:tcPr marL="90003" marR="360014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38,34 %</a:t>
                      </a:r>
                    </a:p>
                  </a:txBody>
                  <a:tcPr marL="90003" marR="360014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1 368 593,00</a:t>
                      </a:r>
                    </a:p>
                  </a:txBody>
                  <a:tcPr marL="90003" marR="360014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6,71 %</a:t>
                      </a:r>
                    </a:p>
                  </a:txBody>
                  <a:tcPr marL="90003" marR="360014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703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91443" marR="91443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18 246 350,00</a:t>
                      </a:r>
                    </a:p>
                  </a:txBody>
                  <a:tcPr marL="90003" marR="360014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38,40 %</a:t>
                      </a:r>
                    </a:p>
                  </a:txBody>
                  <a:tcPr marL="90003" marR="360014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2 184 304,00</a:t>
                      </a:r>
                    </a:p>
                  </a:txBody>
                  <a:tcPr marL="90003" marR="360014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6,71 %</a:t>
                      </a:r>
                    </a:p>
                  </a:txBody>
                  <a:tcPr marL="90003" marR="360014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703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1443" marR="91443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28 058 220,00</a:t>
                      </a:r>
                    </a:p>
                  </a:txBody>
                  <a:tcPr marL="90003" marR="360014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38,46 %</a:t>
                      </a:r>
                    </a:p>
                  </a:txBody>
                  <a:tcPr marL="90003" marR="360014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2 384 503,00</a:t>
                      </a:r>
                    </a:p>
                  </a:txBody>
                  <a:tcPr marL="90003" marR="360014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kern="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6,71 %</a:t>
                      </a:r>
                    </a:p>
                  </a:txBody>
                  <a:tcPr marL="90003" marR="360014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359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497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A86D8-08CF-E031-E3F4-5CD0C9D95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10A7F06-0545-04FE-FF2F-A4BA50527F91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56E45D1-7782-C442-2385-52B9B1766145}"/>
              </a:ext>
            </a:extLst>
          </p:cNvPr>
          <p:cNvSpPr txBox="1"/>
          <p:nvPr/>
        </p:nvSpPr>
        <p:spPr>
          <a:xfrm rot="16200000">
            <a:off x="-1410207" y="2444165"/>
            <a:ext cx="494511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za 2024 rok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044A321D-A012-8F75-046A-BA4E6D395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4136" y="765593"/>
            <a:ext cx="5527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b="1" dirty="0">
                <a:latin typeface="+mn-lt"/>
              </a:rPr>
              <a:t>Wpływy subwencji ogólnej w latach 2020 - 2024</a:t>
            </a:r>
          </a:p>
        </p:txBody>
      </p:sp>
      <p:graphicFrame>
        <p:nvGraphicFramePr>
          <p:cNvPr id="6" name="Tabela 4">
            <a:extLst>
              <a:ext uri="{FF2B5EF4-FFF2-40B4-BE49-F238E27FC236}">
                <a16:creationId xmlns:a16="http://schemas.microsoft.com/office/drawing/2014/main" id="{BC2A19BA-0584-4F48-254D-E7DB65AB7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32740"/>
              </p:ext>
            </p:extLst>
          </p:nvPr>
        </p:nvGraphicFramePr>
        <p:xfrm>
          <a:off x="2476870" y="1606859"/>
          <a:ext cx="8345009" cy="36864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3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2144">
                  <a:extLst>
                    <a:ext uri="{9D8B030D-6E8A-4147-A177-3AD203B41FA5}">
                      <a16:colId xmlns:a16="http://schemas.microsoft.com/office/drawing/2014/main" val="347643763"/>
                    </a:ext>
                  </a:extLst>
                </a:gridCol>
                <a:gridCol w="1192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2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5544"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/>
                        <a:t>Rok</a:t>
                      </a:r>
                    </a:p>
                  </a:txBody>
                  <a:tcPr marL="91436" marR="91436" marT="45742" marB="4574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/>
                        <a:t>Część </a:t>
                      </a:r>
                    </a:p>
                    <a:p>
                      <a:pPr algn="ctr"/>
                      <a:r>
                        <a:rPr lang="pl-PL" sz="1050" b="1" dirty="0"/>
                        <a:t>oświatowa</a:t>
                      </a:r>
                    </a:p>
                  </a:txBody>
                  <a:tcPr marL="91436" marR="91436" marT="45742" marB="4574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/>
                        <a:t>Część wyrównawcza</a:t>
                      </a:r>
                    </a:p>
                  </a:txBody>
                  <a:tcPr marL="91436" marR="91436" marT="45742" marB="4574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/>
                        <a:t>Część równoważąca</a:t>
                      </a:r>
                    </a:p>
                  </a:txBody>
                  <a:tcPr marL="91436" marR="91436" marT="45742" marB="4574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/>
                        <a:t>Część rozwojowa</a:t>
                      </a:r>
                    </a:p>
                  </a:txBody>
                  <a:tcPr marL="91436" marR="91436" marT="45742" marB="4574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/>
                        <a:t>Uzupełnienie subwencji</a:t>
                      </a:r>
                    </a:p>
                  </a:txBody>
                  <a:tcPr marL="91436" marR="91436" marT="45742" marB="4574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/>
                        <a:t>Razem</a:t>
                      </a:r>
                    </a:p>
                  </a:txBody>
                  <a:tcPr marL="91436" marR="91436" marT="45742" marB="4574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225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2020</a:t>
                      </a:r>
                    </a:p>
                  </a:txBody>
                  <a:tcPr marL="91436" marR="91436" marT="45742" marB="4574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11 319 387,00</a:t>
                      </a:r>
                    </a:p>
                  </a:txBody>
                  <a:tcPr marL="91436" marR="91436" marT="45742" marB="4574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1 137 845,00</a:t>
                      </a:r>
                    </a:p>
                  </a:txBody>
                  <a:tcPr marL="91436" marR="91436" marT="45742" marB="4574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302 540,00</a:t>
                      </a:r>
                    </a:p>
                  </a:txBody>
                  <a:tcPr marL="91436" marR="91436" marT="45742" marB="4574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0,00</a:t>
                      </a:r>
                    </a:p>
                  </a:txBody>
                  <a:tcPr marL="91436" marR="91436" marT="45742" marB="4574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0,00</a:t>
                      </a:r>
                    </a:p>
                  </a:txBody>
                  <a:tcPr marL="91436" marR="91436" marT="45742" marB="4574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12 759 772,00</a:t>
                      </a:r>
                    </a:p>
                  </a:txBody>
                  <a:tcPr marL="91436" marR="91436" marT="45742" marB="4574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225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2021</a:t>
                      </a:r>
                    </a:p>
                  </a:txBody>
                  <a:tcPr marL="91436" marR="91436" marT="45742" marB="4574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11 777 991,00</a:t>
                      </a:r>
                    </a:p>
                  </a:txBody>
                  <a:tcPr marL="91436" marR="91436" marT="45742" marB="4574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1 212 611,00</a:t>
                      </a:r>
                    </a:p>
                  </a:txBody>
                  <a:tcPr marL="91436" marR="91436" marT="45742" marB="4574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252 163,00</a:t>
                      </a:r>
                    </a:p>
                  </a:txBody>
                  <a:tcPr marL="91436" marR="91436" marT="45742" marB="4574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0,00</a:t>
                      </a:r>
                    </a:p>
                  </a:txBody>
                  <a:tcPr marL="91436" marR="91436" marT="45742" marB="4574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2 969 349,00</a:t>
                      </a:r>
                    </a:p>
                  </a:txBody>
                  <a:tcPr marL="91436" marR="91436" marT="45742" marB="4574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16 212 114,00</a:t>
                      </a:r>
                    </a:p>
                  </a:txBody>
                  <a:tcPr marL="91436" marR="91436" marT="45742" marB="4574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161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2022</a:t>
                      </a:r>
                    </a:p>
                  </a:txBody>
                  <a:tcPr marL="91436" marR="91436" marT="45742" marB="4574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12 686 008,00</a:t>
                      </a:r>
                    </a:p>
                  </a:txBody>
                  <a:tcPr marL="91436" marR="91436" marT="45742" marB="4574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1 184 032,00</a:t>
                      </a:r>
                    </a:p>
                  </a:txBody>
                  <a:tcPr marL="91436" marR="91436" marT="45742" marB="4574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242 101,00</a:t>
                      </a:r>
                    </a:p>
                  </a:txBody>
                  <a:tcPr marL="91436" marR="91436" marT="45742" marB="4574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0,00</a:t>
                      </a:r>
                    </a:p>
                  </a:txBody>
                  <a:tcPr marL="91436" marR="91436" marT="45742" marB="4574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0,00</a:t>
                      </a:r>
                    </a:p>
                  </a:txBody>
                  <a:tcPr marL="91436" marR="91436" marT="45742" marB="4574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14 112 141,00</a:t>
                      </a:r>
                    </a:p>
                  </a:txBody>
                  <a:tcPr marL="91436" marR="91436" marT="45742" marB="4574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161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2023</a:t>
                      </a:r>
                    </a:p>
                  </a:txBody>
                  <a:tcPr marL="91436" marR="91436" marT="45742" marB="4574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14 475 137,00</a:t>
                      </a:r>
                    </a:p>
                  </a:txBody>
                  <a:tcPr marL="91436" marR="91436" marT="45742" marB="4574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1 249 466,00</a:t>
                      </a:r>
                    </a:p>
                  </a:txBody>
                  <a:tcPr marL="91436" marR="91436" marT="45742" marB="4574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242 942,00</a:t>
                      </a:r>
                    </a:p>
                  </a:txBody>
                  <a:tcPr marL="91436" marR="91436" marT="45742" marB="4574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0,00</a:t>
                      </a:r>
                    </a:p>
                  </a:txBody>
                  <a:tcPr marL="91436" marR="91436" marT="45742" marB="4574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3 685 540,85</a:t>
                      </a:r>
                    </a:p>
                  </a:txBody>
                  <a:tcPr marL="91436" marR="91436" marT="45742" marB="4574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19 653 085,85</a:t>
                      </a:r>
                    </a:p>
                  </a:txBody>
                  <a:tcPr marL="91436" marR="91436" marT="45742" marB="4574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8161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2024</a:t>
                      </a:r>
                    </a:p>
                  </a:txBody>
                  <a:tcPr marL="91436" marR="91436" marT="45742" marB="4574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18 634 507,00</a:t>
                      </a:r>
                    </a:p>
                  </a:txBody>
                  <a:tcPr marL="91436" marR="91436" marT="45742" marB="4574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1 473 351,00</a:t>
                      </a:r>
                    </a:p>
                  </a:txBody>
                  <a:tcPr marL="91436" marR="91436" marT="45742" marB="4574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266 881,00</a:t>
                      </a:r>
                    </a:p>
                  </a:txBody>
                  <a:tcPr marL="91436" marR="91436" marT="45742" marB="4574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1 136 618,00</a:t>
                      </a:r>
                    </a:p>
                  </a:txBody>
                  <a:tcPr marL="91436" marR="91436" marT="45742" marB="4574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0,00</a:t>
                      </a:r>
                    </a:p>
                  </a:txBody>
                  <a:tcPr marL="91436" marR="91436" marT="45742" marB="4574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/>
                        <a:t>21 511 357,00</a:t>
                      </a:r>
                    </a:p>
                  </a:txBody>
                  <a:tcPr marL="91436" marR="91436" marT="45742" marB="4574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743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04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urowana Goślina">
      <a:dk1>
        <a:sysClr val="windowText" lastClr="000000"/>
      </a:dk1>
      <a:lt1>
        <a:sysClr val="window" lastClr="FFFFFF"/>
      </a:lt1>
      <a:dk2>
        <a:srgbClr val="44546A"/>
      </a:dk2>
      <a:lt2>
        <a:srgbClr val="B19D82"/>
      </a:lt2>
      <a:accent1>
        <a:srgbClr val="0E4087"/>
      </a:accent1>
      <a:accent2>
        <a:srgbClr val="FF6600"/>
      </a:accent2>
      <a:accent3>
        <a:srgbClr val="E61E23"/>
      </a:accent3>
      <a:accent4>
        <a:srgbClr val="FEC30F"/>
      </a:accent4>
      <a:accent5>
        <a:srgbClr val="6EC4D5"/>
      </a:accent5>
      <a:accent6>
        <a:srgbClr val="A624A0"/>
      </a:accent6>
      <a:hlink>
        <a:srgbClr val="0563C1"/>
      </a:hlink>
      <a:folHlink>
        <a:srgbClr val="954F72"/>
      </a:folHlink>
    </a:clrScheme>
    <a:fontScheme name="Murowana Goślin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5894</TotalTime>
  <Words>2144</Words>
  <Application>Microsoft Office PowerPoint</Application>
  <PresentationFormat>Panoramiczny</PresentationFormat>
  <Paragraphs>730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Czcionka tekstu podstawowego</vt:lpstr>
      <vt:lpstr>Verdana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Paweł Woźniak</dc:creator>
  <cp:lastModifiedBy>Justyna Radomska</cp:lastModifiedBy>
  <cp:revision>77</cp:revision>
  <cp:lastPrinted>2025-03-31T12:14:46Z</cp:lastPrinted>
  <dcterms:created xsi:type="dcterms:W3CDTF">2024-10-02T14:00:01Z</dcterms:created>
  <dcterms:modified xsi:type="dcterms:W3CDTF">2025-05-07T06:26:38Z</dcterms:modified>
</cp:coreProperties>
</file>