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57" r:id="rId3"/>
    <p:sldId id="256" r:id="rId4"/>
    <p:sldId id="258" r:id="rId5"/>
    <p:sldId id="282" r:id="rId6"/>
    <p:sldId id="288" r:id="rId7"/>
    <p:sldId id="289" r:id="rId8"/>
    <p:sldId id="292" r:id="rId9"/>
    <p:sldId id="298" r:id="rId10"/>
    <p:sldId id="293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2FCFC21-F7B0-CF9B-33B7-2FFDE402F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771" r="14565" b="15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C1E1B5C-1B18-D349-7B7B-001426DEA4BE}"/>
              </a:ext>
            </a:extLst>
          </p:cNvPr>
          <p:cNvSpPr/>
          <p:nvPr userDrawn="1"/>
        </p:nvSpPr>
        <p:spPr>
          <a:xfrm>
            <a:off x="0" y="0"/>
            <a:ext cx="845574" cy="6858000"/>
          </a:xfrm>
          <a:prstGeom prst="rect">
            <a:avLst/>
          </a:prstGeom>
          <a:solidFill>
            <a:srgbClr val="6EC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6287F4-F239-735E-5E08-C08D1E016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1" t="1" r="-8107" b="45074"/>
          <a:stretch/>
        </p:blipFill>
        <p:spPr>
          <a:xfrm>
            <a:off x="83088" y="419994"/>
            <a:ext cx="660977" cy="9466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BBC188-327D-1DF6-D8DB-0B1DD5702AF5}"/>
              </a:ext>
            </a:extLst>
          </p:cNvPr>
          <p:cNvSpPr txBox="1"/>
          <p:nvPr userDrawn="1"/>
        </p:nvSpPr>
        <p:spPr>
          <a:xfrm rot="16200000">
            <a:off x="-728331" y="242162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Murowana Goślina</a:t>
            </a:r>
          </a:p>
        </p:txBody>
      </p:sp>
    </p:spTree>
    <p:extLst>
      <p:ext uri="{BB962C8B-B14F-4D97-AF65-F5344CB8AC3E}">
        <p14:creationId xmlns:p14="http://schemas.microsoft.com/office/powerpoint/2010/main" val="185186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2FCFC21-F7B0-CF9B-33B7-2FFDE402F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771" r="14565" b="15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6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C1E1B5C-1B18-D349-7B7B-001426DEA4BE}"/>
              </a:ext>
            </a:extLst>
          </p:cNvPr>
          <p:cNvSpPr/>
          <p:nvPr userDrawn="1"/>
        </p:nvSpPr>
        <p:spPr>
          <a:xfrm>
            <a:off x="0" y="0"/>
            <a:ext cx="845574" cy="6858000"/>
          </a:xfrm>
          <a:prstGeom prst="rect">
            <a:avLst/>
          </a:prstGeom>
          <a:solidFill>
            <a:srgbClr val="6EC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6287F4-F239-735E-5E08-C08D1E016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1" t="1" r="-8107" b="45074"/>
          <a:stretch/>
        </p:blipFill>
        <p:spPr>
          <a:xfrm>
            <a:off x="83088" y="419994"/>
            <a:ext cx="660977" cy="9466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BBC188-327D-1DF6-D8DB-0B1DD5702AF5}"/>
              </a:ext>
            </a:extLst>
          </p:cNvPr>
          <p:cNvSpPr txBox="1"/>
          <p:nvPr userDrawn="1"/>
        </p:nvSpPr>
        <p:spPr>
          <a:xfrm rot="16200000">
            <a:off x="-728331" y="242162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Murowana Goślina</a:t>
            </a:r>
          </a:p>
        </p:txBody>
      </p:sp>
    </p:spTree>
    <p:extLst>
      <p:ext uri="{BB962C8B-B14F-4D97-AF65-F5344CB8AC3E}">
        <p14:creationId xmlns:p14="http://schemas.microsoft.com/office/powerpoint/2010/main" val="68727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93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8CB2C76-67C4-6F18-F20C-643ED5E13B22}"/>
              </a:ext>
            </a:extLst>
          </p:cNvPr>
          <p:cNvSpPr/>
          <p:nvPr/>
        </p:nvSpPr>
        <p:spPr>
          <a:xfrm>
            <a:off x="10126638" y="0"/>
            <a:ext cx="1310185" cy="256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019070-1703-04F1-3E2D-6A25B1051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5903"/>
          <a:stretch/>
        </p:blipFill>
        <p:spPr>
          <a:xfrm>
            <a:off x="10126638" y="327547"/>
            <a:ext cx="1310185" cy="213587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D3B3E27-1F19-CD65-4151-2507A7651AA8}"/>
              </a:ext>
            </a:extLst>
          </p:cNvPr>
          <p:cNvSpPr/>
          <p:nvPr/>
        </p:nvSpPr>
        <p:spPr>
          <a:xfrm>
            <a:off x="586853" y="1924335"/>
            <a:ext cx="6550925" cy="3971498"/>
          </a:xfrm>
          <a:prstGeom prst="rect">
            <a:avLst/>
          </a:prstGeom>
          <a:solidFill>
            <a:srgbClr val="6EC4D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4A61FB6-0EC1-0EA6-4481-B620E518EF9E}"/>
              </a:ext>
            </a:extLst>
          </p:cNvPr>
          <p:cNvSpPr txBox="1"/>
          <p:nvPr/>
        </p:nvSpPr>
        <p:spPr>
          <a:xfrm>
            <a:off x="1105469" y="2569192"/>
            <a:ext cx="56911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Referat Budowlano-Inwestycyjny i Zarządzania Drogami</a:t>
            </a: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wykonanie budżetu za 2024 rok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235CB6-5A94-501C-BF4E-A05C58B69E8C}"/>
              </a:ext>
            </a:extLst>
          </p:cNvPr>
          <p:cNvSpPr txBox="1"/>
          <p:nvPr/>
        </p:nvSpPr>
        <p:spPr>
          <a:xfrm>
            <a:off x="982639" y="5260763"/>
            <a:ext cx="593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Kierownik: Barbara Florys-Kuchnowska</a:t>
            </a:r>
          </a:p>
        </p:txBody>
      </p:sp>
    </p:spTree>
    <p:extLst>
      <p:ext uri="{BB962C8B-B14F-4D97-AF65-F5344CB8AC3E}">
        <p14:creationId xmlns:p14="http://schemas.microsoft.com/office/powerpoint/2010/main" val="4085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BC384BC4-0F8C-ACC2-A4D1-EA1627C1BBBB}"/>
              </a:ext>
            </a:extLst>
          </p:cNvPr>
          <p:cNvSpPr txBox="1"/>
          <p:nvPr/>
        </p:nvSpPr>
        <p:spPr>
          <a:xfrm>
            <a:off x="1474840" y="2161267"/>
            <a:ext cx="100511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DOCHODY</a:t>
            </a:r>
          </a:p>
          <a:p>
            <a:pPr algn="ctr"/>
            <a:r>
              <a:rPr lang="pl-PL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747 835,00 zł</a:t>
            </a: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WYDATKI</a:t>
            </a:r>
          </a:p>
          <a:p>
            <a:pPr algn="ctr"/>
            <a:r>
              <a:rPr lang="pl-PL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9 413 447,62 zł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2DD1B6D-4726-C405-9592-CD1668B51394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01876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8AB7092-FAA5-916C-612F-FA022FD8E8C4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4DC0A7D-C4E7-3E4C-38B6-531DD1413DE6}"/>
              </a:ext>
            </a:extLst>
          </p:cNvPr>
          <p:cNvSpPr txBox="1"/>
          <p:nvPr/>
        </p:nvSpPr>
        <p:spPr>
          <a:xfrm rot="16200000">
            <a:off x="224873" y="798803"/>
            <a:ext cx="165438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DOCHODY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F833CF7-B4B9-862C-08A9-DD1087A82014}"/>
              </a:ext>
            </a:extLst>
          </p:cNvPr>
          <p:cNvSpPr txBox="1"/>
          <p:nvPr/>
        </p:nvSpPr>
        <p:spPr>
          <a:xfrm>
            <a:off x="1494504" y="651355"/>
            <a:ext cx="1003149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DOCHODY BIEŻĄCE</a:t>
            </a:r>
          </a:p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 747 835,00 zł</a:t>
            </a:r>
          </a:p>
          <a:p>
            <a:endParaRPr lang="pl-PL" sz="2800" b="1" dirty="0">
              <a:latin typeface="Century Gothic" panose="020B0502020202020204" pitchFamily="34" charset="0"/>
            </a:endParaRPr>
          </a:p>
          <a:p>
            <a:endParaRPr lang="pl-PL" sz="2800" b="1" dirty="0">
              <a:latin typeface="Century Gothic" panose="020B0502020202020204" pitchFamily="34" charset="0"/>
            </a:endParaRPr>
          </a:p>
          <a:p>
            <a:r>
              <a:rPr lang="pl-PL" sz="2000" u="sng" dirty="0">
                <a:latin typeface="Century Gothic" panose="020B0502020202020204" pitchFamily="34" charset="0"/>
              </a:rPr>
              <a:t>rozdział 60014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Century Gothic" panose="020B0502020202020204" pitchFamily="34" charset="0"/>
              </a:rPr>
              <a:t>dotacja z przeznaczeniem na utrzymanie dróg powiatowych w granicach administracyjnych miasta – </a:t>
            </a:r>
            <a:r>
              <a:rPr lang="pl-PL" sz="2400" b="1" dirty="0">
                <a:latin typeface="Century Gothic" panose="020B0502020202020204" pitchFamily="34" charset="0"/>
              </a:rPr>
              <a:t>267 000,00 zł</a:t>
            </a:r>
          </a:p>
          <a:p>
            <a:pPr algn="just"/>
            <a:endParaRPr lang="pl-PL" sz="2800" dirty="0">
              <a:latin typeface="Century Gothic" panose="020B0502020202020204" pitchFamily="34" charset="0"/>
            </a:endParaRPr>
          </a:p>
          <a:p>
            <a:pPr algn="just"/>
            <a:r>
              <a:rPr lang="pl-PL" sz="2000" u="sng" dirty="0">
                <a:latin typeface="Century Gothic" panose="020B0502020202020204" pitchFamily="34" charset="0"/>
              </a:rPr>
              <a:t>rozdział 60016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Century Gothic" panose="020B0502020202020204" pitchFamily="34" charset="0"/>
              </a:rPr>
              <a:t>opłaty za zajęcie pasa drogowego – </a:t>
            </a:r>
            <a:r>
              <a:rPr lang="pl-PL" sz="2400" b="1" dirty="0">
                <a:latin typeface="Century Gothic" panose="020B0502020202020204" pitchFamily="34" charset="0"/>
              </a:rPr>
              <a:t>480 835,00 zł</a:t>
            </a:r>
          </a:p>
          <a:p>
            <a:endParaRPr lang="pl-PL" sz="2800" dirty="0">
              <a:latin typeface="Century Gothic" panose="020B0502020202020204" pitchFamily="34" charset="0"/>
            </a:endParaRPr>
          </a:p>
          <a:p>
            <a:endParaRPr lang="pl-PL" sz="2800" b="1" dirty="0">
              <a:latin typeface="Century Gothic" panose="020B0502020202020204" pitchFamily="34" charset="0"/>
            </a:endParaRPr>
          </a:p>
          <a:p>
            <a:endParaRPr lang="pl-PL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63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63549-41AC-135D-FC04-1911832DF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D55B8E4-E169-9A7C-F09A-08919CA593A3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6D5CCE8-12C0-2F5D-54FE-1FC19284E15D}"/>
              </a:ext>
            </a:extLst>
          </p:cNvPr>
          <p:cNvSpPr txBox="1"/>
          <p:nvPr/>
        </p:nvSpPr>
        <p:spPr>
          <a:xfrm rot="16200000">
            <a:off x="224873" y="798803"/>
            <a:ext cx="165438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WYDATKI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835C158D-8FE2-02D8-AB72-DC84097D8C6F}"/>
              </a:ext>
            </a:extLst>
          </p:cNvPr>
          <p:cNvSpPr txBox="1"/>
          <p:nvPr/>
        </p:nvSpPr>
        <p:spPr>
          <a:xfrm>
            <a:off x="1554480" y="588725"/>
            <a:ext cx="1023251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WYDATKI BIEŻĄCE</a:t>
            </a:r>
          </a:p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 9 413 447,62 zł</a:t>
            </a:r>
          </a:p>
          <a:p>
            <a:endParaRPr lang="pl-PL" sz="2800" b="1" dirty="0">
              <a:latin typeface="Century Gothic" panose="020B0502020202020204" pitchFamily="34" charset="0"/>
            </a:endParaRPr>
          </a:p>
          <a:p>
            <a:endParaRPr lang="pl-PL" sz="2800" b="1" dirty="0">
              <a:latin typeface="Century Gothic" panose="020B0502020202020204" pitchFamily="34" charset="0"/>
            </a:endParaRPr>
          </a:p>
          <a:p>
            <a:r>
              <a:rPr lang="pl-PL" sz="2000" u="sng" dirty="0">
                <a:latin typeface="Century Gothic" panose="020B0502020202020204" pitchFamily="34" charset="0"/>
              </a:rPr>
              <a:t>rozdział 90001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400" b="1" dirty="0">
                <a:latin typeface="Century Gothic" panose="020B0502020202020204" pitchFamily="34" charset="0"/>
              </a:rPr>
              <a:t>składki do Związku Międzygminnego „Puszcza Zielonka” </a:t>
            </a:r>
            <a:r>
              <a:rPr lang="pl-PL" sz="2400" dirty="0">
                <a:latin typeface="Century Gothic" panose="020B0502020202020204" pitchFamily="34" charset="0"/>
              </a:rPr>
              <a:t>–                  </a:t>
            </a:r>
            <a:r>
              <a:rPr lang="pl-PL" sz="2400" b="1" dirty="0">
                <a:latin typeface="Century Gothic" panose="020B0502020202020204" pitchFamily="34" charset="0"/>
              </a:rPr>
              <a:t>2 667 493,00 zł</a:t>
            </a:r>
          </a:p>
          <a:p>
            <a:endParaRPr lang="pl-PL" sz="2800" dirty="0">
              <a:latin typeface="Century Gothic" panose="020B0502020202020204" pitchFamily="34" charset="0"/>
            </a:endParaRPr>
          </a:p>
          <a:p>
            <a:r>
              <a:rPr lang="pl-PL" sz="2400" dirty="0">
                <a:latin typeface="Century Gothic" panose="020B0502020202020204" pitchFamily="34" charset="0"/>
              </a:rPr>
              <a:t>w</a:t>
            </a:r>
            <a:r>
              <a:rPr lang="pl-PL" sz="2800" dirty="0">
                <a:latin typeface="Century Gothic" panose="020B0502020202020204" pitchFamily="34" charset="0"/>
              </a:rPr>
              <a:t> </a:t>
            </a:r>
            <a:r>
              <a:rPr lang="pl-PL" sz="2400" dirty="0">
                <a:latin typeface="Century Gothic" panose="020B0502020202020204" pitchFamily="34" charset="0"/>
              </a:rPr>
              <a:t>tym: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wydatki bieżące – </a:t>
            </a:r>
            <a:r>
              <a:rPr lang="pl-PL" sz="2400" b="1" dirty="0">
                <a:latin typeface="Century Gothic" panose="020B0502020202020204" pitchFamily="34" charset="0"/>
              </a:rPr>
              <a:t>1 045 493,00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podatek od nieruchomości – </a:t>
            </a:r>
            <a:r>
              <a:rPr lang="pl-PL" sz="2400" b="1" dirty="0">
                <a:latin typeface="Century Gothic" panose="020B0502020202020204" pitchFamily="34" charset="0"/>
              </a:rPr>
              <a:t>1 622 000,00 zł</a:t>
            </a:r>
          </a:p>
          <a:p>
            <a:endParaRPr lang="pl-PL" sz="2800" dirty="0">
              <a:latin typeface="Century Gothic" panose="020B0502020202020204" pitchFamily="34" charset="0"/>
            </a:endParaRPr>
          </a:p>
          <a:p>
            <a:endParaRPr lang="pl-PL" sz="2800" b="1" dirty="0">
              <a:latin typeface="Century Gothic" panose="020B0502020202020204" pitchFamily="34" charset="0"/>
            </a:endParaRPr>
          </a:p>
          <a:p>
            <a:endParaRPr lang="pl-PL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94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289F6-7AAF-4B35-CB46-CC85093EE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8C5BC61-7F10-A2E4-11F0-0D3C45CE8CA3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0008187-0D4A-141A-6C33-BC1E7C87A380}"/>
              </a:ext>
            </a:extLst>
          </p:cNvPr>
          <p:cNvSpPr txBox="1"/>
          <p:nvPr/>
        </p:nvSpPr>
        <p:spPr>
          <a:xfrm rot="16200000">
            <a:off x="224873" y="798803"/>
            <a:ext cx="165438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WYDATKI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AB0D2F3-B797-E188-7C3A-77619E21391F}"/>
              </a:ext>
            </a:extLst>
          </p:cNvPr>
          <p:cNvSpPr txBox="1"/>
          <p:nvPr/>
        </p:nvSpPr>
        <p:spPr>
          <a:xfrm>
            <a:off x="1626004" y="0"/>
            <a:ext cx="1042165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b="1" dirty="0">
              <a:latin typeface="Century Gothic" panose="020B0502020202020204" pitchFamily="34" charset="0"/>
            </a:endParaRPr>
          </a:p>
          <a:p>
            <a:r>
              <a:rPr lang="pl-PL" sz="2000" u="sng" dirty="0">
                <a:latin typeface="Century Gothic" panose="020B0502020202020204" pitchFamily="34" charset="0"/>
              </a:rPr>
              <a:t>rozdział 60014</a:t>
            </a:r>
          </a:p>
          <a:p>
            <a:endParaRPr lang="pl-PL" sz="2000" u="sng" dirty="0">
              <a:latin typeface="Century Gothic" panose="020B0502020202020204" pitchFamily="34" charset="0"/>
            </a:endParaRPr>
          </a:p>
          <a:p>
            <a:r>
              <a:rPr lang="pl-PL" sz="2600" b="1" dirty="0">
                <a:latin typeface="Century Gothic" panose="020B0502020202020204" pitchFamily="34" charset="0"/>
              </a:rPr>
              <a:t>Utrzymanie dróg powiatowych </a:t>
            </a:r>
            <a:r>
              <a:rPr lang="pl-PL" sz="2600" dirty="0">
                <a:latin typeface="Century Gothic" panose="020B0502020202020204" pitchFamily="34" charset="0"/>
              </a:rPr>
              <a:t>w granicach administracyjnych miasta – </a:t>
            </a:r>
            <a:r>
              <a:rPr lang="pl-PL" sz="2600" b="1" dirty="0">
                <a:latin typeface="Century Gothic" panose="020B0502020202020204" pitchFamily="34" charset="0"/>
              </a:rPr>
              <a:t>229 199,60 zł</a:t>
            </a:r>
          </a:p>
          <a:p>
            <a:endParaRPr lang="pl-PL" sz="2800" dirty="0">
              <a:latin typeface="Century Gothic" panose="020B0502020202020204" pitchFamily="34" charset="0"/>
            </a:endParaRPr>
          </a:p>
          <a:p>
            <a:r>
              <a:rPr lang="pl-PL" sz="2400" dirty="0">
                <a:latin typeface="Century Gothic" panose="020B0502020202020204" pitchFamily="34" charset="0"/>
              </a:rPr>
              <a:t>w tym: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utrzymanie i remont kanalizacji deszczowej – </a:t>
            </a:r>
            <a:r>
              <a:rPr lang="pl-PL" sz="2400" b="1" dirty="0">
                <a:latin typeface="Century Gothic" panose="020B0502020202020204" pitchFamily="34" charset="0"/>
              </a:rPr>
              <a:t>29 920,00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utrzymanie sygnalizacji świetlnej – </a:t>
            </a:r>
            <a:r>
              <a:rPr lang="pl-PL" sz="2400" b="1" dirty="0">
                <a:latin typeface="Century Gothic" panose="020B0502020202020204" pitchFamily="34" charset="0"/>
              </a:rPr>
              <a:t>18 577,80 zł</a:t>
            </a:r>
            <a:endParaRPr lang="pl-PL" sz="24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remont dróg, chodników, mostów – </a:t>
            </a:r>
            <a:r>
              <a:rPr lang="pl-PL" sz="2400" b="1" dirty="0">
                <a:latin typeface="Century Gothic" panose="020B0502020202020204" pitchFamily="34" charset="0"/>
              </a:rPr>
              <a:t>69 541,74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akcja zima – </a:t>
            </a:r>
            <a:r>
              <a:rPr lang="pl-PL" sz="2400" b="1" dirty="0">
                <a:latin typeface="Century Gothic" panose="020B0502020202020204" pitchFamily="34" charset="0"/>
              </a:rPr>
              <a:t>46 200,28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oznakowanie pionowe i poziome – </a:t>
            </a:r>
            <a:r>
              <a:rPr lang="pl-PL" sz="2400" b="1" dirty="0">
                <a:latin typeface="Century Gothic" panose="020B0502020202020204" pitchFamily="34" charset="0"/>
              </a:rPr>
              <a:t>39 247,09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pozostałe zadania (przeglądy, bariery, słupki) – </a:t>
            </a:r>
            <a:r>
              <a:rPr lang="pl-PL" sz="2400" b="1" dirty="0">
                <a:latin typeface="Century Gothic" panose="020B0502020202020204" pitchFamily="34" charset="0"/>
              </a:rPr>
              <a:t>25 712,69 zł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sz="2400" b="1" dirty="0">
              <a:latin typeface="Century Gothic" panose="020B0502020202020204" pitchFamily="34" charset="0"/>
            </a:endParaRPr>
          </a:p>
          <a:p>
            <a:endParaRPr lang="pl-PL" sz="2800" b="1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600" dirty="0">
                <a:latin typeface="Century Gothic" panose="020B0502020202020204" pitchFamily="34" charset="0"/>
              </a:rPr>
              <a:t>dotacja z powiatu poznańskiego – </a:t>
            </a:r>
            <a:r>
              <a:rPr lang="pl-PL" sz="2600" b="1" dirty="0">
                <a:latin typeface="Century Gothic" panose="020B0502020202020204" pitchFamily="34" charset="0"/>
              </a:rPr>
              <a:t>229 199,60 zł</a:t>
            </a:r>
            <a:endParaRPr lang="pl-PL" sz="2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0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5BB5A-0842-122D-3E52-6BDD8DEED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4D6BE11-3208-A1CB-3FE5-AB9D7B6FBB51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8B7F696-73CB-69C1-D003-11E1C735B576}"/>
              </a:ext>
            </a:extLst>
          </p:cNvPr>
          <p:cNvSpPr txBox="1"/>
          <p:nvPr/>
        </p:nvSpPr>
        <p:spPr>
          <a:xfrm rot="16200000">
            <a:off x="224873" y="798803"/>
            <a:ext cx="165438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WYDATKI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77FED46-CEC9-B6B2-B170-6761C46A554C}"/>
              </a:ext>
            </a:extLst>
          </p:cNvPr>
          <p:cNvSpPr txBox="1"/>
          <p:nvPr/>
        </p:nvSpPr>
        <p:spPr>
          <a:xfrm>
            <a:off x="1653436" y="839245"/>
            <a:ext cx="101452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b="1" dirty="0">
              <a:latin typeface="Century Gothic" panose="020B0502020202020204" pitchFamily="34" charset="0"/>
            </a:endParaRPr>
          </a:p>
          <a:p>
            <a:r>
              <a:rPr lang="pl-PL" sz="2000" u="sng" dirty="0">
                <a:latin typeface="Century Gothic" panose="020B0502020202020204" pitchFamily="34" charset="0"/>
              </a:rPr>
              <a:t>rozdział 60016</a:t>
            </a:r>
          </a:p>
          <a:p>
            <a:r>
              <a:rPr lang="pl-PL" sz="2600" b="1" dirty="0">
                <a:latin typeface="Century Gothic" panose="020B0502020202020204" pitchFamily="34" charset="0"/>
              </a:rPr>
              <a:t>utrzymanie i remont dróg gminnych </a:t>
            </a:r>
            <a:r>
              <a:rPr lang="pl-PL" sz="2600" dirty="0">
                <a:latin typeface="Century Gothic" panose="020B0502020202020204" pitchFamily="34" charset="0"/>
              </a:rPr>
              <a:t>– </a:t>
            </a:r>
            <a:r>
              <a:rPr lang="pl-PL" sz="2600" b="1" dirty="0">
                <a:latin typeface="Century Gothic" panose="020B0502020202020204" pitchFamily="34" charset="0"/>
              </a:rPr>
              <a:t>6 715 634,14 zł</a:t>
            </a:r>
          </a:p>
          <a:p>
            <a:endParaRPr lang="pl-PL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l-PL" sz="2600" b="1" dirty="0">
                <a:latin typeface="Century Gothic" panose="020B0502020202020204" pitchFamily="34" charset="0"/>
              </a:rPr>
              <a:t>remonty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b="1" dirty="0">
                <a:latin typeface="Century Gothic" panose="020B0502020202020204" pitchFamily="34" charset="0"/>
              </a:rPr>
              <a:t>2 129 128,80 zł</a:t>
            </a:r>
          </a:p>
          <a:p>
            <a:r>
              <a:rPr lang="pl-PL" sz="2400" dirty="0">
                <a:latin typeface="Century Gothic" panose="020B0502020202020204" pitchFamily="34" charset="0"/>
              </a:rPr>
              <a:t>w tym: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remonty dróg (gruntowych i bitumicznych) oraz chodników –              </a:t>
            </a:r>
            <a:r>
              <a:rPr lang="pl-PL" sz="2400" b="1" dirty="0">
                <a:latin typeface="Century Gothic" panose="020B0502020202020204" pitchFamily="34" charset="0"/>
              </a:rPr>
              <a:t>2 040 408,80 zł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remont kanalizacji deszczowej – </a:t>
            </a:r>
            <a:r>
              <a:rPr lang="pl-PL" sz="2400" b="1" dirty="0">
                <a:latin typeface="Century Gothic" panose="020B0502020202020204" pitchFamily="34" charset="0"/>
              </a:rPr>
              <a:t>5 080,00 zł</a:t>
            </a:r>
            <a:endParaRPr lang="pl-PL" sz="2400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remont mostów – </a:t>
            </a:r>
            <a:r>
              <a:rPr lang="pl-PL" sz="2400" b="1" dirty="0">
                <a:latin typeface="Century Gothic" panose="020B0502020202020204" pitchFamily="34" charset="0"/>
              </a:rPr>
              <a:t>83 640,00 zł</a:t>
            </a:r>
          </a:p>
        </p:txBody>
      </p:sp>
    </p:spTree>
    <p:extLst>
      <p:ext uri="{BB962C8B-B14F-4D97-AF65-F5344CB8AC3E}">
        <p14:creationId xmlns:p14="http://schemas.microsoft.com/office/powerpoint/2010/main" val="225523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BB77F-6B3B-0CA5-4B42-8DD8DC8EF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FC30936-A984-57F1-F66C-33F0CBB3F8DE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268DEA7-6AD6-0F40-6799-2CD4079601EF}"/>
              </a:ext>
            </a:extLst>
          </p:cNvPr>
          <p:cNvSpPr txBox="1"/>
          <p:nvPr/>
        </p:nvSpPr>
        <p:spPr>
          <a:xfrm rot="16200000">
            <a:off x="224873" y="798803"/>
            <a:ext cx="165438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WYDATKI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13B78C9-6AEB-08F8-3B4E-1C55F9F63B96}"/>
              </a:ext>
            </a:extLst>
          </p:cNvPr>
          <p:cNvSpPr txBox="1"/>
          <p:nvPr/>
        </p:nvSpPr>
        <p:spPr>
          <a:xfrm>
            <a:off x="1376516" y="263049"/>
            <a:ext cx="1018621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b="1" dirty="0">
              <a:latin typeface="Century Gothic" panose="020B0502020202020204" pitchFamily="34" charset="0"/>
            </a:endParaRPr>
          </a:p>
          <a:p>
            <a:r>
              <a:rPr lang="pl-PL" sz="2000" u="sng" dirty="0">
                <a:latin typeface="Century Gothic" panose="020B0502020202020204" pitchFamily="34" charset="0"/>
              </a:rPr>
              <a:t>rozdział 60016</a:t>
            </a:r>
          </a:p>
          <a:p>
            <a:endParaRPr lang="pl-PL" sz="2800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Century Gothic" panose="020B0502020202020204" pitchFamily="34" charset="0"/>
              </a:rPr>
              <a:t>utrzymanie kanalizacji deszczowej – </a:t>
            </a:r>
            <a:r>
              <a:rPr lang="pl-PL" sz="2400" b="1" dirty="0">
                <a:latin typeface="Century Gothic" panose="020B0502020202020204" pitchFamily="34" charset="0"/>
              </a:rPr>
              <a:t>124 800,00 zł</a:t>
            </a:r>
          </a:p>
          <a:p>
            <a:pPr algn="just"/>
            <a:endParaRPr lang="pl-PL" sz="1200" b="1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Century Gothic" panose="020B0502020202020204" pitchFamily="34" charset="0"/>
              </a:rPr>
              <a:t>akcja zima (usuwanie śliskości, odśnieżanie, utrzymanie chodników i placów, pojemniki na piasek) – </a:t>
            </a:r>
            <a:r>
              <a:rPr lang="pl-PL" sz="2400" b="1" dirty="0">
                <a:latin typeface="Century Gothic" panose="020B0502020202020204" pitchFamily="34" charset="0"/>
              </a:rPr>
              <a:t>562 090,10 zł</a:t>
            </a:r>
          </a:p>
          <a:p>
            <a:pPr algn="just"/>
            <a:endParaRPr lang="pl-PL" sz="1200" b="1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Century Gothic" panose="020B0502020202020204" pitchFamily="34" charset="0"/>
              </a:rPr>
              <a:t>oznakowanie pionowe i poziome, wdrożenie stałych organizacji ruchu – </a:t>
            </a:r>
            <a:r>
              <a:rPr lang="pl-PL" sz="2400" b="1" dirty="0">
                <a:latin typeface="Century Gothic" panose="020B0502020202020204" pitchFamily="34" charset="0"/>
              </a:rPr>
              <a:t>178 786,21 zł</a:t>
            </a:r>
          </a:p>
          <a:p>
            <a:pPr algn="just"/>
            <a:endParaRPr lang="pl-PL" sz="1200" b="1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Century Gothic" panose="020B0502020202020204" pitchFamily="34" charset="0"/>
              </a:rPr>
              <a:t>utrzymanie przejazdów kolejowych, kosze, ławki, bariery, przeglądy, ewidencja – </a:t>
            </a:r>
            <a:r>
              <a:rPr lang="pl-PL" sz="2400" b="1" dirty="0">
                <a:latin typeface="Century Gothic" panose="020B0502020202020204" pitchFamily="34" charset="0"/>
              </a:rPr>
              <a:t>219 871,68 zł</a:t>
            </a:r>
          </a:p>
          <a:p>
            <a:pPr algn="just"/>
            <a:endParaRPr lang="pl-PL" sz="1200" b="1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Century Gothic" panose="020B0502020202020204" pitchFamily="34" charset="0"/>
              </a:rPr>
              <a:t>zakup materiałów do utrzymania dróg – </a:t>
            </a:r>
            <a:r>
              <a:rPr lang="pl-PL" sz="2400" b="1" dirty="0">
                <a:latin typeface="Century Gothic" panose="020B0502020202020204" pitchFamily="34" charset="0"/>
              </a:rPr>
              <a:t>19 508,34 zł</a:t>
            </a:r>
          </a:p>
          <a:p>
            <a:pPr algn="just"/>
            <a:endParaRPr lang="pl-PL" sz="1200" b="1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l-PL" sz="2400" dirty="0">
                <a:latin typeface="Century Gothic" panose="020B0502020202020204" pitchFamily="34" charset="0"/>
              </a:rPr>
              <a:t>koszenie poboczy – </a:t>
            </a:r>
            <a:r>
              <a:rPr lang="pl-PL" sz="2400" b="1" dirty="0">
                <a:latin typeface="Century Gothic" panose="020B0502020202020204" pitchFamily="34" charset="0"/>
              </a:rPr>
              <a:t>59 616,00 zł</a:t>
            </a:r>
            <a:endParaRPr lang="pl-PL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7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32D04-DE12-7876-5FAB-11AA34280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73ACBAB-D6FA-0FFD-26B2-FC1A691E55FF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A4D9334-421D-9565-64AE-6545CF205729}"/>
              </a:ext>
            </a:extLst>
          </p:cNvPr>
          <p:cNvSpPr txBox="1"/>
          <p:nvPr/>
        </p:nvSpPr>
        <p:spPr>
          <a:xfrm rot="16200000">
            <a:off x="224873" y="798803"/>
            <a:ext cx="165438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WYDATKI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38B9A46-08F2-B424-39EB-7C3A5B9A008B}"/>
              </a:ext>
            </a:extLst>
          </p:cNvPr>
          <p:cNvSpPr txBox="1"/>
          <p:nvPr/>
        </p:nvSpPr>
        <p:spPr>
          <a:xfrm>
            <a:off x="1552852" y="274290"/>
            <a:ext cx="1003334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u="sng" dirty="0">
                <a:latin typeface="Century Gothic" panose="020B0502020202020204" pitchFamily="34" charset="0"/>
              </a:rPr>
              <a:t>rozdział 90003</a:t>
            </a:r>
          </a:p>
          <a:p>
            <a:r>
              <a:rPr lang="pl-PL" sz="2600" b="1" dirty="0">
                <a:latin typeface="Century Gothic" panose="020B0502020202020204" pitchFamily="34" charset="0"/>
              </a:rPr>
              <a:t>utrzymanie czystości </a:t>
            </a:r>
            <a:r>
              <a:rPr lang="pl-PL" sz="2400" dirty="0">
                <a:latin typeface="Century Gothic" panose="020B0502020202020204" pitchFamily="34" charset="0"/>
              </a:rPr>
              <a:t>– </a:t>
            </a:r>
            <a:r>
              <a:rPr lang="pl-PL" sz="2600" b="1" dirty="0">
                <a:latin typeface="Century Gothic" panose="020B0502020202020204" pitchFamily="34" charset="0"/>
              </a:rPr>
              <a:t>887 587,32 zł</a:t>
            </a:r>
          </a:p>
          <a:p>
            <a:endParaRPr lang="pl-PL" sz="1200" dirty="0">
              <a:latin typeface="Century Gothic" panose="020B0502020202020204" pitchFamily="34" charset="0"/>
            </a:endParaRPr>
          </a:p>
          <a:p>
            <a:r>
              <a:rPr lang="pl-PL" sz="2000" u="sng" dirty="0">
                <a:latin typeface="Century Gothic" panose="020B0502020202020204" pitchFamily="34" charset="0"/>
              </a:rPr>
              <a:t>rozdział 90005</a:t>
            </a:r>
          </a:p>
          <a:p>
            <a:pPr algn="just"/>
            <a:r>
              <a:rPr lang="pl-PL" sz="2600" b="1" dirty="0">
                <a:latin typeface="Century Gothic" panose="020B0502020202020204" pitchFamily="34" charset="0"/>
              </a:rPr>
              <a:t>opracowanie i wdrożenie tymczasowych organizacji ruchu                  </a:t>
            </a:r>
            <a:r>
              <a:rPr lang="pl-PL" sz="2400" dirty="0">
                <a:latin typeface="Century Gothic" panose="020B0502020202020204" pitchFamily="34" charset="0"/>
              </a:rPr>
              <a:t>(1 listopada) – </a:t>
            </a:r>
            <a:r>
              <a:rPr lang="pl-PL" sz="2600" b="1" dirty="0">
                <a:latin typeface="Century Gothic" panose="020B0502020202020204" pitchFamily="34" charset="0"/>
              </a:rPr>
              <a:t>19 557,00 zł</a:t>
            </a:r>
          </a:p>
          <a:p>
            <a:pPr algn="just"/>
            <a:endParaRPr lang="pl-PL" sz="1200" b="1" dirty="0">
              <a:latin typeface="Century Gothic" panose="020B0502020202020204" pitchFamily="34" charset="0"/>
            </a:endParaRPr>
          </a:p>
          <a:p>
            <a:r>
              <a:rPr lang="pl-PL" sz="2000" u="sng" dirty="0">
                <a:latin typeface="Century Gothic" panose="020B0502020202020204" pitchFamily="34" charset="0"/>
              </a:rPr>
              <a:t>rozdział 90015</a:t>
            </a:r>
          </a:p>
          <a:p>
            <a:r>
              <a:rPr lang="pl-PL" sz="2600" b="1" dirty="0">
                <a:latin typeface="Century Gothic" panose="020B0502020202020204" pitchFamily="34" charset="0"/>
              </a:rPr>
              <a:t>utrzymanie oświetlenia drogowego </a:t>
            </a:r>
            <a:r>
              <a:rPr lang="pl-PL" sz="2600" dirty="0">
                <a:latin typeface="Century Gothic" panose="020B0502020202020204" pitchFamily="34" charset="0"/>
              </a:rPr>
              <a:t>– </a:t>
            </a:r>
            <a:r>
              <a:rPr lang="pl-PL" sz="2600" b="1" dirty="0">
                <a:latin typeface="Century Gothic" panose="020B0502020202020204" pitchFamily="34" charset="0"/>
              </a:rPr>
              <a:t>1 741 267,96 zł</a:t>
            </a:r>
            <a:endParaRPr lang="pl-PL" sz="2600" dirty="0">
              <a:latin typeface="Century Gothic" panose="020B0502020202020204" pitchFamily="34" charset="0"/>
            </a:endParaRPr>
          </a:p>
          <a:p>
            <a:r>
              <a:rPr lang="pl-PL" sz="2400" dirty="0">
                <a:latin typeface="Century Gothic" panose="020B0502020202020204" pitchFamily="34" charset="0"/>
              </a:rPr>
              <a:t>w tym: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zakup i dystrybucja energii elektrycznej – </a:t>
            </a:r>
            <a:r>
              <a:rPr lang="pl-PL" sz="2400" b="1" dirty="0">
                <a:latin typeface="Century Gothic" panose="020B0502020202020204" pitchFamily="34" charset="0"/>
              </a:rPr>
              <a:t>727 090,19 zł</a:t>
            </a:r>
            <a:endParaRPr lang="pl-PL" sz="24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remonty oświetlenia – </a:t>
            </a:r>
            <a:r>
              <a:rPr lang="pl-PL" sz="2400" b="1" dirty="0">
                <a:latin typeface="Century Gothic" panose="020B0502020202020204" pitchFamily="34" charset="0"/>
              </a:rPr>
              <a:t>140 702,69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konserwacja oświetlenia – </a:t>
            </a:r>
            <a:r>
              <a:rPr lang="pl-PL" sz="2400" b="1" dirty="0">
                <a:latin typeface="Century Gothic" panose="020B0502020202020204" pitchFamily="34" charset="0"/>
              </a:rPr>
              <a:t>530 852,15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umowa modernizacji oświetlenia – </a:t>
            </a:r>
            <a:r>
              <a:rPr lang="pl-PL" sz="2400" b="1" dirty="0">
                <a:latin typeface="Century Gothic" panose="020B0502020202020204" pitchFamily="34" charset="0"/>
              </a:rPr>
              <a:t>300 249,98 zł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400" dirty="0">
                <a:latin typeface="Century Gothic" panose="020B0502020202020204" pitchFamily="34" charset="0"/>
              </a:rPr>
              <a:t>iluminacja świąteczna – </a:t>
            </a:r>
            <a:r>
              <a:rPr lang="pl-PL" sz="2400" b="1" dirty="0">
                <a:latin typeface="Century Gothic" panose="020B0502020202020204" pitchFamily="34" charset="0"/>
              </a:rPr>
              <a:t>42 372,95 zł</a:t>
            </a:r>
          </a:p>
          <a:p>
            <a:endParaRPr lang="pl-PL" sz="2400" b="1" dirty="0">
              <a:latin typeface="Century Gothic" panose="020B0502020202020204" pitchFamily="34" charset="0"/>
            </a:endParaRPr>
          </a:p>
          <a:p>
            <a:r>
              <a:rPr lang="pl-PL" sz="2000" u="sng" dirty="0">
                <a:latin typeface="Century Gothic" panose="020B0502020202020204" pitchFamily="34" charset="0"/>
              </a:rPr>
              <a:t>rozdział 92120</a:t>
            </a:r>
          </a:p>
          <a:p>
            <a:r>
              <a:rPr lang="pl-PL" sz="2600" b="1" dirty="0">
                <a:latin typeface="Century Gothic" panose="020B0502020202020204" pitchFamily="34" charset="0"/>
              </a:rPr>
              <a:t>oświetlenie kościoła w Białężynie </a:t>
            </a:r>
            <a:r>
              <a:rPr lang="pl-PL" sz="2600" dirty="0">
                <a:latin typeface="Century Gothic" panose="020B0502020202020204" pitchFamily="34" charset="0"/>
              </a:rPr>
              <a:t>– </a:t>
            </a:r>
            <a:r>
              <a:rPr lang="pl-PL" sz="2600" b="1" dirty="0">
                <a:latin typeface="Century Gothic" panose="020B0502020202020204" pitchFamily="34" charset="0"/>
              </a:rPr>
              <a:t>865,80 zł</a:t>
            </a:r>
          </a:p>
        </p:txBody>
      </p:sp>
    </p:spTree>
    <p:extLst>
      <p:ext uri="{BB962C8B-B14F-4D97-AF65-F5344CB8AC3E}">
        <p14:creationId xmlns:p14="http://schemas.microsoft.com/office/powerpoint/2010/main" val="303436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15CC5-90AD-14A1-13BD-D9EA49C4C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690091EE-BCC1-6F6D-027B-DE643F18CBDE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D677579-E5F4-2C97-25BB-4E8A11655E33}"/>
              </a:ext>
            </a:extLst>
          </p:cNvPr>
          <p:cNvSpPr txBox="1"/>
          <p:nvPr/>
        </p:nvSpPr>
        <p:spPr>
          <a:xfrm rot="16200000">
            <a:off x="224873" y="798803"/>
            <a:ext cx="165438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WYDATKI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D945C07-F355-3072-56EF-B721B1E49860}"/>
              </a:ext>
            </a:extLst>
          </p:cNvPr>
          <p:cNvSpPr txBox="1"/>
          <p:nvPr/>
        </p:nvSpPr>
        <p:spPr>
          <a:xfrm>
            <a:off x="1455174" y="156274"/>
            <a:ext cx="1029060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pl-PL" sz="2600" b="1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Pozostałe wydatki </a:t>
            </a:r>
            <a:r>
              <a:rPr lang="pl-PL" sz="2800" dirty="0">
                <a:latin typeface="Century Gothic" panose="020B0502020202020204" pitchFamily="34" charset="0"/>
              </a:rPr>
              <a:t>– </a:t>
            </a:r>
            <a:r>
              <a:rPr lang="pl-PL" sz="2800" b="1" dirty="0">
                <a:latin typeface="Century Gothic" panose="020B0502020202020204" pitchFamily="34" charset="0"/>
              </a:rPr>
              <a:t>30 919,99 zł</a:t>
            </a:r>
            <a:endParaRPr lang="pl-PL" sz="2800" dirty="0">
              <a:latin typeface="Century Gothic" panose="020B0502020202020204" pitchFamily="34" charset="0"/>
            </a:endParaRPr>
          </a:p>
          <a:p>
            <a:endParaRPr lang="pl-PL" sz="2800" dirty="0">
              <a:latin typeface="Century Gothic" panose="020B0502020202020204" pitchFamily="34" charset="0"/>
            </a:endParaRPr>
          </a:p>
          <a:p>
            <a:endParaRPr lang="pl-PL" sz="2800" dirty="0">
              <a:latin typeface="Century Gothic" panose="020B0502020202020204" pitchFamily="34" charset="0"/>
            </a:endParaRPr>
          </a:p>
          <a:p>
            <a:r>
              <a:rPr lang="pl-PL" sz="2000" u="sng" dirty="0">
                <a:latin typeface="Century Gothic" panose="020B0502020202020204" pitchFamily="34" charset="0"/>
              </a:rPr>
              <a:t>rozdział 60002, 60013, 60014, 60016</a:t>
            </a:r>
            <a:endParaRPr lang="pl-PL" sz="2400" u="sng" dirty="0">
              <a:latin typeface="Century Gothic" panose="020B0502020202020204" pitchFamily="34" charset="0"/>
            </a:endParaRPr>
          </a:p>
          <a:p>
            <a:r>
              <a:rPr lang="pl-PL" sz="2400" dirty="0">
                <a:latin typeface="Century Gothic" panose="020B0502020202020204" pitchFamily="34" charset="0"/>
              </a:rPr>
              <a:t>opłaty za zajęcie pasa drogowego – </a:t>
            </a:r>
            <a:r>
              <a:rPr lang="pl-PL" sz="2400" b="1" dirty="0">
                <a:latin typeface="Century Gothic" panose="020B0502020202020204" pitchFamily="34" charset="0"/>
              </a:rPr>
              <a:t>18 711,98 zł</a:t>
            </a:r>
          </a:p>
          <a:p>
            <a:endParaRPr lang="pl-PL" sz="2400" b="1" dirty="0">
              <a:latin typeface="Century Gothic" panose="020B0502020202020204" pitchFamily="34" charset="0"/>
            </a:endParaRPr>
          </a:p>
          <a:p>
            <a:endParaRPr lang="pl-PL" sz="1200" dirty="0">
              <a:latin typeface="Century Gothic" panose="020B0502020202020204" pitchFamily="34" charset="0"/>
            </a:endParaRPr>
          </a:p>
          <a:p>
            <a:r>
              <a:rPr lang="pl-PL" sz="2000" u="sng" dirty="0">
                <a:latin typeface="Century Gothic" panose="020B0502020202020204" pitchFamily="34" charset="0"/>
              </a:rPr>
              <a:t>rozdział 75095</a:t>
            </a:r>
          </a:p>
          <a:p>
            <a:r>
              <a:rPr lang="pl-PL" sz="2400" dirty="0">
                <a:latin typeface="Century Gothic" panose="020B0502020202020204" pitchFamily="34" charset="0"/>
              </a:rPr>
              <a:t>zakup usług i analiz – </a:t>
            </a:r>
            <a:r>
              <a:rPr lang="pl-PL" sz="2400" b="1" dirty="0">
                <a:latin typeface="Century Gothic" panose="020B0502020202020204" pitchFamily="34" charset="0"/>
              </a:rPr>
              <a:t>11 608,01 zł</a:t>
            </a:r>
          </a:p>
          <a:p>
            <a:endParaRPr lang="pl-PL" sz="1200" b="1" dirty="0">
              <a:latin typeface="Century Gothic" panose="020B0502020202020204" pitchFamily="34" charset="0"/>
            </a:endParaRPr>
          </a:p>
          <a:p>
            <a:endParaRPr lang="pl-PL" sz="1200" b="1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pl-PL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169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urowana Goślina">
      <a:dk1>
        <a:sysClr val="windowText" lastClr="000000"/>
      </a:dk1>
      <a:lt1>
        <a:sysClr val="window" lastClr="FFFFFF"/>
      </a:lt1>
      <a:dk2>
        <a:srgbClr val="44546A"/>
      </a:dk2>
      <a:lt2>
        <a:srgbClr val="B19D82"/>
      </a:lt2>
      <a:accent1>
        <a:srgbClr val="0E4087"/>
      </a:accent1>
      <a:accent2>
        <a:srgbClr val="FF6600"/>
      </a:accent2>
      <a:accent3>
        <a:srgbClr val="E61E23"/>
      </a:accent3>
      <a:accent4>
        <a:srgbClr val="FEC30F"/>
      </a:accent4>
      <a:accent5>
        <a:srgbClr val="6EC4D5"/>
      </a:accent5>
      <a:accent6>
        <a:srgbClr val="A624A0"/>
      </a:accent6>
      <a:hlink>
        <a:srgbClr val="0563C1"/>
      </a:hlink>
      <a:folHlink>
        <a:srgbClr val="954F72"/>
      </a:folHlink>
    </a:clrScheme>
    <a:fontScheme name="Murowana Goślin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Murowana Goślina">
      <a:dk1>
        <a:sysClr val="windowText" lastClr="000000"/>
      </a:dk1>
      <a:lt1>
        <a:sysClr val="window" lastClr="FFFFFF"/>
      </a:lt1>
      <a:dk2>
        <a:srgbClr val="44546A"/>
      </a:dk2>
      <a:lt2>
        <a:srgbClr val="B19D82"/>
      </a:lt2>
      <a:accent1>
        <a:srgbClr val="0E4087"/>
      </a:accent1>
      <a:accent2>
        <a:srgbClr val="FF6600"/>
      </a:accent2>
      <a:accent3>
        <a:srgbClr val="E61E23"/>
      </a:accent3>
      <a:accent4>
        <a:srgbClr val="FEC30F"/>
      </a:accent4>
      <a:accent5>
        <a:srgbClr val="6EC4D5"/>
      </a:accent5>
      <a:accent6>
        <a:srgbClr val="A624A0"/>
      </a:accent6>
      <a:hlink>
        <a:srgbClr val="0563C1"/>
      </a:hlink>
      <a:folHlink>
        <a:srgbClr val="954F72"/>
      </a:folHlink>
    </a:clrScheme>
    <a:fontScheme name="Murowana Goślin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5612</TotalTime>
  <Words>417</Words>
  <Application>Microsoft Office PowerPoint</Application>
  <PresentationFormat>Panoramiczny</PresentationFormat>
  <Paragraphs>104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Paweł Woźniak</dc:creator>
  <cp:lastModifiedBy>Justyna Radomska</cp:lastModifiedBy>
  <cp:revision>35</cp:revision>
  <dcterms:created xsi:type="dcterms:W3CDTF">2024-10-02T14:00:01Z</dcterms:created>
  <dcterms:modified xsi:type="dcterms:W3CDTF">2025-05-16T12:49:34Z</dcterms:modified>
</cp:coreProperties>
</file>