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6" r:id="rId3"/>
    <p:sldId id="258" r:id="rId4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wa Poepke-Kala" initials="EPK" lastIdx="1" clrIdx="0">
    <p:extLst>
      <p:ext uri="{19B8F6BF-5375-455C-9EA6-DF929625EA0E}">
        <p15:presenceInfo xmlns:p15="http://schemas.microsoft.com/office/powerpoint/2012/main" userId="S-1-5-21-2058596291-1811207747-2728973036-11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B5FEA-57C5-49B6-A078-76E2701F4C7F}" type="datetimeFigureOut">
              <a:rPr lang="pl-PL" smtClean="0"/>
              <a:t>08.05.2025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E28F-D642-4ABE-B084-BCA5BE3564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0314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AE28F-D642-4ABE-B084-BCA5BE35647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42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2FCFC21-F7B0-CF9B-33B7-2FFDE402F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2771" r="14565" b="15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EC1E1B5C-1B18-D349-7B7B-001426DEA4BE}"/>
              </a:ext>
            </a:extLst>
          </p:cNvPr>
          <p:cNvSpPr/>
          <p:nvPr userDrawn="1"/>
        </p:nvSpPr>
        <p:spPr>
          <a:xfrm>
            <a:off x="0" y="0"/>
            <a:ext cx="845574" cy="6858000"/>
          </a:xfrm>
          <a:prstGeom prst="rect">
            <a:avLst/>
          </a:prstGeom>
          <a:solidFill>
            <a:srgbClr val="6EC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6287F4-F239-735E-5E08-C08D1E016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1" t="1" r="-8107" b="45074"/>
          <a:stretch/>
        </p:blipFill>
        <p:spPr>
          <a:xfrm>
            <a:off x="83088" y="419994"/>
            <a:ext cx="660977" cy="94669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BBC188-327D-1DF6-D8DB-0B1DD5702AF5}"/>
              </a:ext>
            </a:extLst>
          </p:cNvPr>
          <p:cNvSpPr txBox="1"/>
          <p:nvPr userDrawn="1"/>
        </p:nvSpPr>
        <p:spPr>
          <a:xfrm rot="16200000">
            <a:off x="-728331" y="2421624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entury Gothic" panose="020B0502020202020204" pitchFamily="34" charset="0"/>
              </a:rPr>
              <a:t>Murowana Goślina</a:t>
            </a:r>
          </a:p>
        </p:txBody>
      </p:sp>
    </p:spTree>
    <p:extLst>
      <p:ext uri="{BB962C8B-B14F-4D97-AF65-F5344CB8AC3E}">
        <p14:creationId xmlns:p14="http://schemas.microsoft.com/office/powerpoint/2010/main" val="185186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8CB2C76-67C4-6F18-F20C-643ED5E13B22}"/>
              </a:ext>
            </a:extLst>
          </p:cNvPr>
          <p:cNvSpPr/>
          <p:nvPr/>
        </p:nvSpPr>
        <p:spPr>
          <a:xfrm>
            <a:off x="10126638" y="0"/>
            <a:ext cx="1310185" cy="256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E019070-1703-04F1-3E2D-6A25B10516D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r="15903"/>
          <a:stretch/>
        </p:blipFill>
        <p:spPr>
          <a:xfrm>
            <a:off x="10126638" y="327547"/>
            <a:ext cx="1310185" cy="2135875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D3B3E27-1F19-CD65-4151-2507A7651AA8}"/>
              </a:ext>
            </a:extLst>
          </p:cNvPr>
          <p:cNvSpPr/>
          <p:nvPr/>
        </p:nvSpPr>
        <p:spPr>
          <a:xfrm>
            <a:off x="586853" y="1924335"/>
            <a:ext cx="6550925" cy="3971498"/>
          </a:xfrm>
          <a:prstGeom prst="rect">
            <a:avLst/>
          </a:prstGeom>
          <a:solidFill>
            <a:srgbClr val="6EC4D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4A61FB6-0EC1-0EA6-4481-B620E518EF9E}"/>
              </a:ext>
            </a:extLst>
          </p:cNvPr>
          <p:cNvSpPr txBox="1"/>
          <p:nvPr/>
        </p:nvSpPr>
        <p:spPr>
          <a:xfrm>
            <a:off x="1105469" y="2569192"/>
            <a:ext cx="5691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Referat Planowania Przestrzennego</a:t>
            </a: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wykonanie budżetu za 2024 rok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7235CB6-5A94-501C-BF4E-A05C58B69E8C}"/>
              </a:ext>
            </a:extLst>
          </p:cNvPr>
          <p:cNvSpPr txBox="1"/>
          <p:nvPr/>
        </p:nvSpPr>
        <p:spPr>
          <a:xfrm>
            <a:off x="982639" y="5326104"/>
            <a:ext cx="593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Kierownik: Monika </a:t>
            </a:r>
            <a:r>
              <a:rPr lang="pl-PL" sz="1200" dirty="0" err="1">
                <a:latin typeface="Century Gothic" panose="020B0502020202020204" pitchFamily="34" charset="0"/>
              </a:rPr>
              <a:t>Kurianowicz</a:t>
            </a:r>
            <a:endParaRPr lang="pl-PL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C384BC4-0F8C-ACC2-A4D1-EA1627C1BBBB}"/>
              </a:ext>
            </a:extLst>
          </p:cNvPr>
          <p:cNvSpPr txBox="1"/>
          <p:nvPr/>
        </p:nvSpPr>
        <p:spPr>
          <a:xfrm>
            <a:off x="1468014" y="288379"/>
            <a:ext cx="101623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70C0"/>
                </a:solidFill>
              </a:rPr>
              <a:t>WYKONANIE DOCHODÓW</a:t>
            </a:r>
          </a:p>
          <a:p>
            <a:pPr algn="ctr"/>
            <a:r>
              <a:rPr lang="pl-PL" sz="2800" b="1" dirty="0">
                <a:solidFill>
                  <a:srgbClr val="0070C0"/>
                </a:solidFill>
              </a:rPr>
              <a:t>673 220,94 zł</a:t>
            </a:r>
          </a:p>
          <a:p>
            <a:pPr algn="ctr"/>
            <a:endParaRPr lang="pl-PL" sz="2800" b="1" dirty="0"/>
          </a:p>
          <a:p>
            <a:pPr algn="ctr"/>
            <a:r>
              <a:rPr lang="pl-PL" sz="2800" b="1" dirty="0"/>
              <a:t>Gospodarka gruntami i nieruchomościami</a:t>
            </a:r>
            <a:endParaRPr lang="pl-PL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l-PL" sz="1200" b="1" dirty="0">
              <a:latin typeface="Century Gothic" panose="020B0502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B33702D-4877-E67F-69EA-B85AF79A8A65}"/>
              </a:ext>
            </a:extLst>
          </p:cNvPr>
          <p:cNvSpPr/>
          <p:nvPr/>
        </p:nvSpPr>
        <p:spPr>
          <a:xfrm>
            <a:off x="833919" y="0"/>
            <a:ext cx="419846" cy="753432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b="1" dirty="0"/>
              <a:t>                                                 wykonanie  budżetu  rok 2024           </a:t>
            </a:r>
          </a:p>
        </p:txBody>
      </p:sp>
      <p:sp>
        <p:nvSpPr>
          <p:cNvPr id="3" name="pole tekstowe 5">
            <a:extLst>
              <a:ext uri="{FF2B5EF4-FFF2-40B4-BE49-F238E27FC236}">
                <a16:creationId xmlns:a16="http://schemas.microsoft.com/office/drawing/2014/main" id="{404F7B33-B865-8DCA-6B81-852B2CB16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872" y="2351437"/>
            <a:ext cx="3611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l-PL" altLang="pl-PL" sz="2000" b="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rozdział 70005</a:t>
            </a:r>
          </a:p>
        </p:txBody>
      </p:sp>
      <p:sp>
        <p:nvSpPr>
          <p:cNvPr id="5" name="pole tekstowe 2">
            <a:extLst>
              <a:ext uri="{FF2B5EF4-FFF2-40B4-BE49-F238E27FC236}">
                <a16:creationId xmlns:a16="http://schemas.microsoft.com/office/drawing/2014/main" id="{33194F59-2E00-EBAF-9011-93DA68D2F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441" y="2912174"/>
            <a:ext cx="871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2400" b="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opłata </a:t>
            </a:r>
            <a:r>
              <a:rPr lang="pl-PL" altLang="pl-PL" sz="2400" b="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adiacencka</a:t>
            </a:r>
            <a:r>
              <a:rPr lang="pl-PL" altLang="pl-PL" sz="2400" b="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i planistyczna – 658 220,94 zł</a:t>
            </a:r>
          </a:p>
        </p:txBody>
      </p:sp>
      <p:sp>
        <p:nvSpPr>
          <p:cNvPr id="6" name="pole tekstowe 1">
            <a:extLst>
              <a:ext uri="{FF2B5EF4-FFF2-40B4-BE49-F238E27FC236}">
                <a16:creationId xmlns:a16="http://schemas.microsoft.com/office/drawing/2014/main" id="{2A403690-E4D7-A017-3E3B-0B654AD8E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872" y="3906399"/>
            <a:ext cx="3240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l-PL" altLang="pl-PL" sz="2000" b="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rozdział 710004</a:t>
            </a:r>
          </a:p>
        </p:txBody>
      </p:sp>
      <p:sp>
        <p:nvSpPr>
          <p:cNvPr id="7" name="pole tekstowe 4">
            <a:extLst>
              <a:ext uri="{FF2B5EF4-FFF2-40B4-BE49-F238E27FC236}">
                <a16:creationId xmlns:a16="http://schemas.microsoft.com/office/drawing/2014/main" id="{6E0A4AB2-6A8F-7B0D-4088-F65728682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441" y="4608236"/>
            <a:ext cx="8466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2400" b="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dotacje celowe – 15 000,00 zł</a:t>
            </a:r>
          </a:p>
        </p:txBody>
      </p:sp>
    </p:spTree>
    <p:extLst>
      <p:ext uri="{BB962C8B-B14F-4D97-AF65-F5344CB8AC3E}">
        <p14:creationId xmlns:p14="http://schemas.microsoft.com/office/powerpoint/2010/main" val="360187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8AB7092-FAA5-916C-612F-FA022FD8E8C4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4DC0A7D-C4E7-3E4C-38B6-531DD1413DE6}"/>
              </a:ext>
            </a:extLst>
          </p:cNvPr>
          <p:cNvSpPr txBox="1"/>
          <p:nvPr/>
        </p:nvSpPr>
        <p:spPr>
          <a:xfrm rot="16200000">
            <a:off x="-734591" y="1769406"/>
            <a:ext cx="36144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</a:t>
            </a:r>
            <a:r>
              <a:rPr lang="pl-PL" b="1" dirty="0"/>
              <a:t>  </a:t>
            </a:r>
            <a:r>
              <a:rPr lang="pl-PL" b="1" dirty="0">
                <a:solidFill>
                  <a:schemeClr val="bg1"/>
                </a:solidFill>
              </a:rPr>
              <a:t>budżetu</a:t>
            </a:r>
            <a:r>
              <a:rPr lang="pl-PL" b="1" dirty="0"/>
              <a:t>  </a:t>
            </a:r>
            <a:r>
              <a:rPr lang="pl-PL" b="1" dirty="0">
                <a:solidFill>
                  <a:schemeClr val="bg1"/>
                </a:solidFill>
              </a:rPr>
              <a:t>rok</a:t>
            </a:r>
            <a:r>
              <a:rPr lang="pl-PL" b="1" dirty="0"/>
              <a:t> </a:t>
            </a:r>
            <a:r>
              <a:rPr lang="pl-PL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EACD45B-0298-3F86-223B-E7F50ACDB989}"/>
              </a:ext>
            </a:extLst>
          </p:cNvPr>
          <p:cNvSpPr txBox="1"/>
          <p:nvPr/>
        </p:nvSpPr>
        <p:spPr>
          <a:xfrm>
            <a:off x="1581609" y="361804"/>
            <a:ext cx="10397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B050"/>
                </a:solidFill>
              </a:rPr>
              <a:t>WYKONANIE WYDATKÓW </a:t>
            </a:r>
          </a:p>
          <a:p>
            <a:pPr algn="ctr"/>
            <a:r>
              <a:rPr lang="pl-PL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142 878,75 zł</a:t>
            </a:r>
          </a:p>
        </p:txBody>
      </p:sp>
      <p:sp>
        <p:nvSpPr>
          <p:cNvPr id="2" name="pole tekstowe 5">
            <a:extLst>
              <a:ext uri="{FF2B5EF4-FFF2-40B4-BE49-F238E27FC236}">
                <a16:creationId xmlns:a16="http://schemas.microsoft.com/office/drawing/2014/main" id="{B355141F-010B-BB14-CBBD-09C5E728D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7662" y="2007539"/>
            <a:ext cx="3611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l-PL" altLang="pl-PL" sz="1800" b="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rozdział 71004</a:t>
            </a:r>
          </a:p>
        </p:txBody>
      </p:sp>
      <p:sp>
        <p:nvSpPr>
          <p:cNvPr id="6" name="pole tekstowe 2">
            <a:extLst>
              <a:ext uri="{FF2B5EF4-FFF2-40B4-BE49-F238E27FC236}">
                <a16:creationId xmlns:a16="http://schemas.microsoft.com/office/drawing/2014/main" id="{77F69BF3-C006-A8AD-620D-3F7B5BFB7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608" y="2358136"/>
            <a:ext cx="1025987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opracowania planistyczne – 19 445,00 zł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planowanie przestrzenne </a:t>
            </a:r>
            <a:r>
              <a:rPr lang="pl-PL" altLang="pl-PL" sz="1800" b="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(m.in. decyzje o warunkach zabudowy, ustalenie inwestycji celu publicznego, ogłoszenia prasowe, operaty szacunkowe itd.) </a:t>
            </a:r>
            <a:r>
              <a:rPr lang="pl-PL" altLang="pl-PL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– 41 798,65 zł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6FC7EB9-41B7-C8F3-8FE1-B7F23EDDEC34}"/>
              </a:ext>
            </a:extLst>
          </p:cNvPr>
          <p:cNvSpPr txBox="1"/>
          <p:nvPr/>
        </p:nvSpPr>
        <p:spPr>
          <a:xfrm>
            <a:off x="1719072" y="3597807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altLang="pl-PL" sz="2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Geodezja i kartografia</a:t>
            </a:r>
            <a:endParaRPr lang="pl-PL" sz="2400" dirty="0">
              <a:latin typeface="+mj-lt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EC4188A-AFA2-8512-5894-A40845BC703B}"/>
              </a:ext>
            </a:extLst>
          </p:cNvPr>
          <p:cNvSpPr txBox="1"/>
          <p:nvPr/>
        </p:nvSpPr>
        <p:spPr>
          <a:xfrm>
            <a:off x="1719072" y="1535703"/>
            <a:ext cx="92994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400" b="1" dirty="0">
                <a:latin typeface="Century Gothic" panose="020B0502020202020204" pitchFamily="34" charset="0"/>
              </a:rPr>
              <a:t>Plany zagospodarowania przestrzennego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C659066-2D6B-5FBA-56F1-D62BDA7D38B3}"/>
              </a:ext>
            </a:extLst>
          </p:cNvPr>
          <p:cNvSpPr txBox="1"/>
          <p:nvPr/>
        </p:nvSpPr>
        <p:spPr>
          <a:xfrm>
            <a:off x="1986534" y="403465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1800" b="0" dirty="0">
                <a:ea typeface="Verdana" panose="020B0604030504040204" pitchFamily="34" charset="0"/>
                <a:cs typeface="Verdana" panose="020B0604030504040204" pitchFamily="34" charset="0"/>
              </a:rPr>
              <a:t>rozdział 71012</a:t>
            </a:r>
          </a:p>
        </p:txBody>
      </p:sp>
      <p:sp>
        <p:nvSpPr>
          <p:cNvPr id="13" name="pole tekstowe 2">
            <a:extLst>
              <a:ext uri="{FF2B5EF4-FFF2-40B4-BE49-F238E27FC236}">
                <a16:creationId xmlns:a16="http://schemas.microsoft.com/office/drawing/2014/main" id="{77C8DFDE-AAC9-430B-C4FB-B204A0A73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608" y="4486947"/>
            <a:ext cx="871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usługi geodezyjne </a:t>
            </a:r>
            <a:r>
              <a:rPr lang="pl-PL" altLang="pl-PL" sz="2000" b="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(m.in podziały nieruchomości) </a:t>
            </a:r>
            <a:r>
              <a:rPr lang="pl-PL" altLang="pl-PL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– 53 751,00 zł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0DEE98F-58F9-68AD-9663-E780F104918B}"/>
              </a:ext>
            </a:extLst>
          </p:cNvPr>
          <p:cNvSpPr txBox="1"/>
          <p:nvPr/>
        </p:nvSpPr>
        <p:spPr>
          <a:xfrm>
            <a:off x="1788464" y="5083699"/>
            <a:ext cx="933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altLang="pl-PL" sz="24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Gminny Program Rewitalizacji</a:t>
            </a:r>
            <a:endParaRPr lang="pl-PL" sz="2400" dirty="0">
              <a:latin typeface="+mj-lt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61BD268-55E8-5D97-B127-35125B370F58}"/>
              </a:ext>
            </a:extLst>
          </p:cNvPr>
          <p:cNvSpPr txBox="1"/>
          <p:nvPr/>
        </p:nvSpPr>
        <p:spPr>
          <a:xfrm>
            <a:off x="1986534" y="5526637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1800" b="0" dirty="0">
                <a:ea typeface="Verdana" panose="020B0604030504040204" pitchFamily="34" charset="0"/>
                <a:cs typeface="Verdana" panose="020B0604030504040204" pitchFamily="34" charset="0"/>
              </a:rPr>
              <a:t>rozdział 75095</a:t>
            </a:r>
          </a:p>
        </p:txBody>
      </p:sp>
      <p:sp>
        <p:nvSpPr>
          <p:cNvPr id="17" name="pole tekstowe 2">
            <a:extLst>
              <a:ext uri="{FF2B5EF4-FFF2-40B4-BE49-F238E27FC236}">
                <a16:creationId xmlns:a16="http://schemas.microsoft.com/office/drawing/2014/main" id="{7CD31C53-D7E0-65DD-9AB3-5DF6B0EEB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608" y="5895969"/>
            <a:ext cx="10033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wykonanie I </a:t>
            </a:r>
            <a:r>
              <a:rPr lang="pl-PL" altLang="pl-PL" sz="20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l-PL" altLang="pl-PL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II etapu </a:t>
            </a:r>
            <a:r>
              <a:rPr lang="pl-PL" altLang="pl-PL" sz="2000" b="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prac w ramach opracowania programu </a:t>
            </a:r>
            <a:r>
              <a:rPr lang="pl-PL" altLang="pl-PL" sz="20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– 27 884,10 zł</a:t>
            </a:r>
          </a:p>
        </p:txBody>
      </p:sp>
    </p:spTree>
    <p:extLst>
      <p:ext uri="{BB962C8B-B14F-4D97-AF65-F5344CB8AC3E}">
        <p14:creationId xmlns:p14="http://schemas.microsoft.com/office/powerpoint/2010/main" val="18620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Murowana Goślina">
      <a:dk1>
        <a:sysClr val="windowText" lastClr="000000"/>
      </a:dk1>
      <a:lt1>
        <a:sysClr val="window" lastClr="FFFFFF"/>
      </a:lt1>
      <a:dk2>
        <a:srgbClr val="44546A"/>
      </a:dk2>
      <a:lt2>
        <a:srgbClr val="B19D82"/>
      </a:lt2>
      <a:accent1>
        <a:srgbClr val="0E4087"/>
      </a:accent1>
      <a:accent2>
        <a:srgbClr val="FF6600"/>
      </a:accent2>
      <a:accent3>
        <a:srgbClr val="E61E23"/>
      </a:accent3>
      <a:accent4>
        <a:srgbClr val="FEC30F"/>
      </a:accent4>
      <a:accent5>
        <a:srgbClr val="6EC4D5"/>
      </a:accent5>
      <a:accent6>
        <a:srgbClr val="A624A0"/>
      </a:accent6>
      <a:hlink>
        <a:srgbClr val="0563C1"/>
      </a:hlink>
      <a:folHlink>
        <a:srgbClr val="954F72"/>
      </a:folHlink>
    </a:clrScheme>
    <a:fontScheme name="Murowana Goślin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6270</TotalTime>
  <Words>131</Words>
  <Application>Microsoft Office PowerPoint</Application>
  <PresentationFormat>Panoramiczny</PresentationFormat>
  <Paragraphs>28</Paragraphs>
  <Slides>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Verdana</vt:lpstr>
      <vt:lpstr>Wingdings</vt:lpstr>
      <vt:lpstr>Motyw pakietu Office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Woźniak</dc:creator>
  <cp:lastModifiedBy>Justyna Radomska</cp:lastModifiedBy>
  <cp:revision>46</cp:revision>
  <cp:lastPrinted>2025-03-25T09:15:26Z</cp:lastPrinted>
  <dcterms:created xsi:type="dcterms:W3CDTF">2024-10-02T14:00:01Z</dcterms:created>
  <dcterms:modified xsi:type="dcterms:W3CDTF">2025-05-08T08:31:31Z</dcterms:modified>
</cp:coreProperties>
</file>