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83" r:id="rId5"/>
    <p:sldId id="287" r:id="rId6"/>
    <p:sldId id="290" r:id="rId7"/>
    <p:sldId id="259" r:id="rId8"/>
    <p:sldId id="284" r:id="rId9"/>
    <p:sldId id="285" r:id="rId10"/>
    <p:sldId id="288" r:id="rId11"/>
    <p:sldId id="289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3558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F76-2FF8-4995-8A0E-8DC07F0E5C0F}" type="datetimeFigureOut">
              <a:rPr lang="pl-PL" smtClean="0"/>
              <a:t>08.05.2025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BC2-CF1E-4735-BA50-5A48551A7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45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93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Remonty: </a:t>
            </a:r>
            <a:r>
              <a:rPr lang="pl-PL" dirty="0" err="1"/>
              <a:t>motaz</a:t>
            </a:r>
            <a:r>
              <a:rPr lang="pl-PL" dirty="0"/>
              <a:t> kuchenki indukcyjnej Uchorowo -780 zł, remont instalacji elektrycznej Długa </a:t>
            </a:r>
            <a:r>
              <a:rPr lang="pl-PL" dirty="0" err="1"/>
              <a:t>Goslina</a:t>
            </a:r>
            <a:r>
              <a:rPr lang="pl-PL" dirty="0"/>
              <a:t> 9370 zł, usuwanie awarii</a:t>
            </a:r>
          </a:p>
          <a:p>
            <a:r>
              <a:rPr lang="pl-PL" dirty="0"/>
              <a:t>Usługi: przeglądy, konserwacje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0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2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2023 roku dochody bieżące: 1 846 288 zł, inwestycyjne 1 006 301 zł </a:t>
            </a:r>
          </a:p>
          <a:p>
            <a:r>
              <a:rPr lang="pl-PL" dirty="0"/>
              <a:t>Wydatki bieżące 1915 367 zł, inwestycyjne 368 960 zł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11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lokale ul. Dworcowa 10 oraz Rogozińska 11 </a:t>
            </a:r>
          </a:p>
          <a:p>
            <a:r>
              <a:rPr lang="pl-PL" dirty="0"/>
              <a:t>Sprzedaż: Uchorowo M nr 27/2 pow.0,0371 / 51 000 zł b./41 463,41 zł </a:t>
            </a:r>
          </a:p>
          <a:p>
            <a:r>
              <a:rPr lang="pl-PL" dirty="0"/>
              <a:t>Murowana Goślina Widok 1	maska nr 1267/26 pow.0,0013/ 7 683 zł /7 683 zł</a:t>
            </a:r>
          </a:p>
          <a:p>
            <a:r>
              <a:rPr lang="pl-PL" dirty="0"/>
              <a:t>Murowana Goślina Widok 1	maska nr 1267/27 pow. 0,0014</a:t>
            </a:r>
          </a:p>
          <a:p>
            <a:r>
              <a:rPr lang="pl-PL" dirty="0"/>
              <a:t>Murowana Goślina maska  nr 960/16* pow. 0,0041	13 440zł/ 10 926,83</a:t>
            </a:r>
          </a:p>
          <a:p>
            <a:r>
              <a:rPr lang="pl-PL" dirty="0" err="1"/>
              <a:t>Łoskoń</a:t>
            </a:r>
            <a:r>
              <a:rPr lang="pl-PL" dirty="0"/>
              <a:t> Stary M nr 176 pow. 0,1301 118 879 zł/ 96 649,59</a:t>
            </a:r>
          </a:p>
          <a:p>
            <a:r>
              <a:rPr lang="pl-PL" dirty="0" err="1"/>
              <a:t>Łoskoń</a:t>
            </a:r>
            <a:r>
              <a:rPr lang="pl-PL" dirty="0"/>
              <a:t> Stary udział w drodze nr 22/5 pow. 0,0208 10 421,00 zł/ 8 472,36</a:t>
            </a:r>
          </a:p>
          <a:p>
            <a:r>
              <a:rPr lang="pl-PL" dirty="0"/>
              <a:t>Murowana Goślina M nr 1639* pow. 0,0367	182 000,00 zł/ 147 967,48 zł</a:t>
            </a:r>
          </a:p>
          <a:p>
            <a:r>
              <a:rPr lang="pl-PL" dirty="0"/>
              <a:t>Murowana Goślina M nr 1386* pow. 0,0567	374 428,50 zł/ 374 428,50 zł</a:t>
            </a:r>
          </a:p>
          <a:p>
            <a:r>
              <a:rPr lang="pl-PL" dirty="0"/>
              <a:t>Murowana Goślina M nr 1405* pow. 0,1322		</a:t>
            </a:r>
          </a:p>
          <a:p>
            <a:r>
              <a:rPr lang="pl-PL" dirty="0"/>
              <a:t>Murowana Goślina M  nr 1387* pow. 0,0211 48 580,50 zł/ 48 580,50zł</a:t>
            </a:r>
          </a:p>
          <a:p>
            <a:r>
              <a:rPr lang="pl-PL" dirty="0"/>
              <a:t>Murowana Goślina M nr 1404* pow. 0,0397	</a:t>
            </a:r>
          </a:p>
          <a:p>
            <a:r>
              <a:rPr lang="pl-PL" dirty="0"/>
              <a:t>Wojnowo I nr 351/4* pow. 0,0600 82 441,92 zł/ 67 025,95 zł </a:t>
            </a:r>
          </a:p>
          <a:p>
            <a:r>
              <a:rPr lang="pl-PL" dirty="0"/>
              <a:t>Wojnowo 8/6 ZB  nr 4/2* lokal 55,87  (% 5587/37271)  79 510,60 zł/ 79 510,60 zł</a:t>
            </a:r>
          </a:p>
          <a:p>
            <a:r>
              <a:rPr lang="pl-PL" dirty="0"/>
              <a:t>Białężyn 11/4 ZB nr 134/3 lokal 60,80 + 8,90+ gar 26,60 (% 9630/36470)  82 512,30 zł/82 512,30 zł</a:t>
            </a:r>
          </a:p>
          <a:p>
            <a:r>
              <a:rPr lang="pl-PL" dirty="0"/>
              <a:t>Kamińsko 11 ZB nr 426/1 lokal 55,10/ udział 551/2366/  grunt 475 115 000 zł/ 115 000zł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58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Ilość lokali mieszkalnych zamieszkałych  150 w tym:</a:t>
            </a:r>
          </a:p>
          <a:p>
            <a:r>
              <a:rPr lang="pl-PL" dirty="0"/>
              <a:t>104 we własnych budynkach (122 – 18 pustostanów)</a:t>
            </a:r>
          </a:p>
          <a:p>
            <a:r>
              <a:rPr lang="pl-PL" dirty="0"/>
              <a:t>42 lokale we wspólnotach (44– 2 pustostany)</a:t>
            </a:r>
          </a:p>
          <a:p>
            <a:r>
              <a:rPr lang="pl-PL" dirty="0"/>
              <a:t>4 posiadaniu samoistnym</a:t>
            </a:r>
          </a:p>
          <a:p>
            <a:endParaRPr lang="pl-PL" dirty="0"/>
          </a:p>
          <a:p>
            <a:r>
              <a:rPr lang="pl-PL" dirty="0"/>
              <a:t>Odszkodowanie: dewastacja mieszkania Przebędowo 5, zalanie mieszkania Łopuchowo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19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5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5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Remonty w ośrodku zdrowia: naprawy lamp, wymiany żarówek, awarie w toaletach, naprawy w kotłowni, montaż wentylatorów kominowych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08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Remonty: czyszczenie pieców kaflowych,, awarie oświetlenia na klatkach schodowych, kanalizacji, remonty </a:t>
            </a:r>
            <a:r>
              <a:rPr lang="pl-PL" dirty="0" err="1"/>
              <a:t>instlacji</a:t>
            </a:r>
            <a:r>
              <a:rPr lang="pl-PL" dirty="0"/>
              <a:t> elektrycznej, prace dekarskie Przebędowo 14a (3700 zł) naprawa przepompowni ścieków Poznańska 41 (1537,50 zł), odmalowanie mieszkania Przemysłowa 1/11 (9080 zł), remont podłogi Poznańska 41a (3500 zł), montaże nowych drzwi lokalowych, roboty dekarskie , remont lokalu Kochanowskiego 10/3 (2970 zł), remont lokalu Kochanowskiego 18/1 (21 1985zł) , Nowa 8/3 ( 14900 zł), wykonanie podjazdu dla osób niepełnosprawnych przy budynki mieszkalnym Kochanowskiego 18 (15 252 zł), remont łazienki po awarii instalacji wodnej Poznańska 41/4 (17 340 zł), remont lokalu przemysłowa 10/7 (3078 zł), remont kominów i opierzenia Głębocko 13 (18000 zł), usunięcie nieszczelności instalacji gazowych w lokalach przy ul. </a:t>
            </a:r>
            <a:r>
              <a:rPr lang="pl-PL" dirty="0" err="1"/>
              <a:t>Przemysłwej</a:t>
            </a:r>
            <a:r>
              <a:rPr lang="pl-PL" dirty="0"/>
              <a:t> 1 – 3075 zł), </a:t>
            </a:r>
            <a:r>
              <a:rPr lang="pl-PL" dirty="0" err="1"/>
              <a:t>malownie</a:t>
            </a:r>
            <a:r>
              <a:rPr lang="pl-PL" dirty="0"/>
              <a:t> mieszkania Poznańska 8/3 (8424 zł)</a:t>
            </a:r>
          </a:p>
          <a:p>
            <a:endParaRPr lang="pl-PL" dirty="0"/>
          </a:p>
          <a:p>
            <a:r>
              <a:rPr lang="pl-PL" dirty="0"/>
              <a:t>Usługi: przeglądy elektryczne (41 715 zł), konserwacje, przeglądy kotłów gazowych, </a:t>
            </a:r>
            <a:r>
              <a:rPr lang="pl-PL" dirty="0" err="1"/>
              <a:t>przehlądy</a:t>
            </a:r>
            <a:r>
              <a:rPr lang="pl-PL" dirty="0"/>
              <a:t> budowlane roczne i pięcioletnie, prace porządkowe opuszczonych lokali : </a:t>
            </a:r>
            <a:r>
              <a:rPr lang="pl-PL" dirty="0" err="1"/>
              <a:t>Przbędowo</a:t>
            </a:r>
            <a:r>
              <a:rPr lang="pl-PL" dirty="0"/>
              <a:t> , Kolejowa, Poznańska 6,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84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CFBC2-CF1E-4735-BA50-5A48551A772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34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Gospodarowania Zasobem Mieszkaniowym i Gruntami</a:t>
            </a:r>
          </a:p>
          <a:p>
            <a:endParaRPr lang="pl-PL" sz="2400" b="1" dirty="0">
              <a:latin typeface="Century Gothic" panose="020B0502020202020204" pitchFamily="34" charset="0"/>
            </a:endParaRPr>
          </a:p>
          <a:p>
            <a:endParaRPr lang="pl-PL" sz="24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1105469" y="5309730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Adrianna Urbaniak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BBE28-9F8A-4A9A-949C-9A88E9CC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3E2E711-CD3C-E06B-6A93-D1DD2A942316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E3EE43-0DE1-F10A-B60B-7562F0E9B4F9}"/>
              </a:ext>
            </a:extLst>
          </p:cNvPr>
          <p:cNvSpPr txBox="1"/>
          <p:nvPr/>
        </p:nvSpPr>
        <p:spPr>
          <a:xfrm rot="16200000">
            <a:off x="-281683" y="2263807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5464404-A60B-60A0-17F1-19B31EEFF2A6}"/>
              </a:ext>
            </a:extLst>
          </p:cNvPr>
          <p:cNvSpPr txBox="1"/>
          <p:nvPr/>
        </p:nvSpPr>
        <p:spPr>
          <a:xfrm>
            <a:off x="1610982" y="896645"/>
            <a:ext cx="948528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Dział 921/92109 Domy i ośrodki kultury, świetlice i kluby</a:t>
            </a:r>
          </a:p>
          <a:p>
            <a:pPr algn="ctr"/>
            <a:endParaRPr lang="pl-PL" b="1" dirty="0"/>
          </a:p>
          <a:p>
            <a:endParaRPr lang="pl-PL" dirty="0"/>
          </a:p>
          <a:p>
            <a:r>
              <a:rPr lang="pl-PL" u="sng" dirty="0"/>
              <a:t>Wydatki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energii, wody i gazu do świetlic wiejskich  		–  114 489,54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Remonty w świetlicach	 				–    15 360,35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Zakupy wyposażenia do świetlic 				–      6 599,18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usług pozostałych					–    18 644,91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Koszty zarządu oraz fundusz remontowy 			–      1 293,60 zł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gospodarowanie odpadami 			–    27 524,96 zł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b="1" dirty="0"/>
              <a:t>				 </a:t>
            </a:r>
            <a:r>
              <a:rPr lang="pl-PL" b="1" dirty="0">
                <a:solidFill>
                  <a:schemeClr val="accent5"/>
                </a:solidFill>
              </a:rPr>
              <a:t>Wykonanie wydatków 	 183 912,54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79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01A1-EA4D-6A8B-D743-DCACC965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449F39C-DA73-E321-4901-E781CE408AC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3897667-127F-BF17-DB1A-868889E6C52A}"/>
              </a:ext>
            </a:extLst>
          </p:cNvPr>
          <p:cNvSpPr txBox="1"/>
          <p:nvPr/>
        </p:nvSpPr>
        <p:spPr>
          <a:xfrm rot="16200000">
            <a:off x="-318397" y="2166153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4D8F57-E521-CC04-3C04-ACB578F52845}"/>
              </a:ext>
            </a:extLst>
          </p:cNvPr>
          <p:cNvSpPr txBox="1"/>
          <p:nvPr/>
        </p:nvSpPr>
        <p:spPr>
          <a:xfrm>
            <a:off x="1837004" y="479394"/>
            <a:ext cx="903324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Dział 926/92601 Obiekty sportowe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Wydatki bieżące: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Opłaty z tytułu korzystania z gruntów na podstawie umowy dzierżawy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Boisko w Uchorowie 					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  2 317,70 zł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Century Gothic"/>
              </a:rPr>
              <a:t>	wiata </a:t>
            </a:r>
            <a:r>
              <a:rPr lang="pl-PL" dirty="0" err="1">
                <a:solidFill>
                  <a:prstClr val="black"/>
                </a:solidFill>
                <a:latin typeface="Century Gothic"/>
              </a:rPr>
              <a:t>Łopuchówko</a:t>
            </a:r>
            <a:r>
              <a:rPr lang="pl-PL" dirty="0">
                <a:solidFill>
                  <a:prstClr val="black"/>
                </a:solidFill>
                <a:latin typeface="Century Gothic"/>
              </a:rPr>
              <a:t> 					-        46,79 zł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entury Gothic"/>
              </a:rPr>
              <a:t>				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6EC4D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Wykonanie wydatków 	2 364,49 zł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l-PL" dirty="0">
              <a:solidFill>
                <a:prstClr val="black"/>
              </a:solidFill>
              <a:latin typeface="Century Gothic"/>
            </a:endParaRPr>
          </a:p>
          <a:p>
            <a:pPr algn="ctr"/>
            <a:r>
              <a:rPr lang="pl-PL" sz="2400" b="1" dirty="0"/>
              <a:t>Dział 926/92695 Pozostała działalność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Wydatki bieżące: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Opłaty z tytułu korzystania z gruntów na podstawie umowy dzierżawy</a:t>
            </a:r>
          </a:p>
          <a:p>
            <a:r>
              <a:rPr lang="pl-PL" dirty="0"/>
              <a:t>	boisko i plac zabaw w </a:t>
            </a:r>
            <a:r>
              <a:rPr lang="pl-PL" dirty="0" err="1"/>
              <a:t>Łopuchówku</a:t>
            </a:r>
            <a:r>
              <a:rPr lang="pl-PL" dirty="0"/>
              <a:t> 			-   4 959,80 zł</a:t>
            </a:r>
          </a:p>
          <a:p>
            <a:r>
              <a:rPr lang="pl-PL" dirty="0"/>
              <a:t>	boisko w Kątach					-   1 240,55 zł </a:t>
            </a:r>
          </a:p>
          <a:p>
            <a:r>
              <a:rPr lang="pl-PL" dirty="0"/>
              <a:t> 	teren rekreacyjny w Zielonce				-      313,50 zł</a:t>
            </a:r>
          </a:p>
          <a:p>
            <a:endParaRPr lang="pl-PL" dirty="0"/>
          </a:p>
          <a:p>
            <a:r>
              <a:rPr lang="pl-PL" b="1" dirty="0"/>
              <a:t>				</a:t>
            </a:r>
            <a:r>
              <a:rPr lang="pl-PL" b="1" dirty="0">
                <a:solidFill>
                  <a:schemeClr val="accent5"/>
                </a:solidFill>
              </a:rPr>
              <a:t>Wykonanie wydatków 	6 513,85 zł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093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484141" y="341798"/>
            <a:ext cx="89259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wykonanie: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800" dirty="0">
                <a:latin typeface="Century Gothic" panose="020B0502020202020204" pitchFamily="34" charset="0"/>
              </a:rPr>
              <a:t>dochody bieżące 		-   1 914 281,15 zł</a:t>
            </a:r>
          </a:p>
          <a:p>
            <a:pPr marL="457200" indent="-457200">
              <a:buFontTx/>
              <a:buChar char="-"/>
            </a:pPr>
            <a:r>
              <a:rPr lang="pl-PL" sz="2800" dirty="0">
                <a:latin typeface="Century Gothic" panose="020B0502020202020204" pitchFamily="34" charset="0"/>
              </a:rPr>
              <a:t>dochody inwestycyjne	-   1 020 024,30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r>
              <a:rPr lang="pl-PL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      Razem dochody		-   2 934 305,45 zł</a:t>
            </a:r>
          </a:p>
          <a:p>
            <a:pPr marL="457200" indent="-457200">
              <a:buFontTx/>
              <a:buChar char="-"/>
            </a:pPr>
            <a:endParaRPr lang="pl-PL" sz="28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800" dirty="0">
                <a:latin typeface="Century Gothic" panose="020B0502020202020204" pitchFamily="34" charset="0"/>
              </a:rPr>
              <a:t>wydatki bieżące		-   1 760 292,40 zł</a:t>
            </a:r>
          </a:p>
          <a:p>
            <a:pPr marL="457200" indent="-457200">
              <a:buFontTx/>
              <a:buChar char="-"/>
            </a:pPr>
            <a:r>
              <a:rPr lang="pl-PL" sz="2800" dirty="0">
                <a:latin typeface="Century Gothic" panose="020B0502020202020204" pitchFamily="34" charset="0"/>
              </a:rPr>
              <a:t>wydatki inwestycyjne 	-      741 719,78 zł</a:t>
            </a:r>
          </a:p>
          <a:p>
            <a:pPr marL="457200" indent="-457200">
              <a:buFontTx/>
              <a:buChar char="-"/>
            </a:pPr>
            <a:endParaRPr lang="pl-PL" sz="2800" dirty="0">
              <a:latin typeface="Century Gothic" panose="020B0502020202020204" pitchFamily="34" charset="0"/>
            </a:endParaRPr>
          </a:p>
          <a:p>
            <a:r>
              <a:rPr lang="pl-PL" sz="2800" dirty="0">
                <a:latin typeface="Century Gothic" panose="020B0502020202020204" pitchFamily="34" charset="0"/>
              </a:rPr>
              <a:t>	</a:t>
            </a:r>
            <a:r>
              <a:rPr lang="pl-PL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Razem wydatki		-  2 502 012,18 zł</a:t>
            </a:r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551161" y="1961966"/>
            <a:ext cx="31639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dochodów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8EF0CEB-53F4-3EC0-4EEC-B4C34A1C14AD}"/>
              </a:ext>
            </a:extLst>
          </p:cNvPr>
          <p:cNvSpPr txBox="1"/>
          <p:nvPr/>
        </p:nvSpPr>
        <p:spPr>
          <a:xfrm>
            <a:off x="1529918" y="781235"/>
            <a:ext cx="10405413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Dział 700/70005 Gospodarka gruntami i nieruchomościami</a:t>
            </a:r>
          </a:p>
          <a:p>
            <a:pPr algn="ctr"/>
            <a:endParaRPr lang="pl-PL" b="1" dirty="0"/>
          </a:p>
          <a:p>
            <a:endParaRPr lang="pl-PL" dirty="0"/>
          </a:p>
          <a:p>
            <a:endParaRPr lang="pl-PL" dirty="0"/>
          </a:p>
          <a:p>
            <a:r>
              <a:rPr lang="pl-PL" u="sng" dirty="0"/>
              <a:t>Dochody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Czynsz za lokale użytkowe 				        </a:t>
            </a:r>
            <a:r>
              <a:rPr lang="pl-PL" i="1" dirty="0"/>
              <a:t>–  </a:t>
            </a:r>
            <a:r>
              <a:rPr lang="pl-PL" dirty="0"/>
              <a:t>111 277,71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media i odpady w lokalach użytkowych	        –  121 695,30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Opłata za ustanowienie służebności  </a:t>
            </a:r>
            <a:r>
              <a:rPr lang="pl-PL" dirty="0" err="1"/>
              <a:t>przesyłu</a:t>
            </a:r>
            <a:r>
              <a:rPr lang="pl-PL" dirty="0"/>
              <a:t>/przejazdu       –    28 917,00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Opłata za użytkowanie wieczyste gruntów		        –  204 222,83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Dzierżawa gruntów gminnych				        –    91 910,29 zł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Opłata za przekształcenie prawa </a:t>
            </a:r>
            <a:r>
              <a:rPr lang="pl-PL" dirty="0" err="1"/>
              <a:t>u.w</a:t>
            </a:r>
            <a:r>
              <a:rPr lang="pl-PL" dirty="0"/>
              <a:t>. w prawo własności    –    38 105,20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bezumowne korzystanie z nieruchomości               –    59 263,34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Odsetki od nieterminowych wpłat			        -    14 704,68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Zwrot poniesionych kosztów sądowych                      	        -      1 631,87 zł		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r>
              <a:rPr lang="pl-PL" u="sng" dirty="0"/>
              <a:t>Dochody majątkowe</a:t>
            </a:r>
            <a:r>
              <a:rPr lang="pl-PL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Sprzedaż nieruchomości 				        – 1 020 024,30 zł </a:t>
            </a:r>
          </a:p>
          <a:p>
            <a:r>
              <a:rPr lang="pl-PL" b="1" dirty="0"/>
              <a:t>				</a:t>
            </a:r>
          </a:p>
          <a:p>
            <a:r>
              <a:rPr lang="pl-PL" b="1" dirty="0"/>
              <a:t>				</a:t>
            </a:r>
            <a:r>
              <a:rPr lang="pl-PL" b="1" dirty="0">
                <a:solidFill>
                  <a:schemeClr val="accent2"/>
                </a:solidFill>
              </a:rPr>
              <a:t>wykonanie dochodów 	1 691 752,52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249BD-BD88-4517-0E09-DCF30969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A4095DC-AA00-781A-66F2-73B2226FF847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C2B6AE-73E4-5BAE-124F-4014AF53290F}"/>
              </a:ext>
            </a:extLst>
          </p:cNvPr>
          <p:cNvSpPr txBox="1"/>
          <p:nvPr/>
        </p:nvSpPr>
        <p:spPr>
          <a:xfrm rot="16200000">
            <a:off x="-551161" y="1969237"/>
            <a:ext cx="31639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dochodów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F71DAD3-7835-F330-F262-47CCF3DE3EC9}"/>
              </a:ext>
            </a:extLst>
          </p:cNvPr>
          <p:cNvSpPr txBox="1"/>
          <p:nvPr/>
        </p:nvSpPr>
        <p:spPr>
          <a:xfrm>
            <a:off x="1626105" y="781235"/>
            <a:ext cx="1021305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Dział 700/70007 Gospodarka mieszkaniowym zasobem gminy</a:t>
            </a:r>
            <a:r>
              <a:rPr lang="pl-PL" b="1" dirty="0"/>
              <a:t>: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 </a:t>
            </a:r>
          </a:p>
          <a:p>
            <a:endParaRPr lang="pl-PL" dirty="0"/>
          </a:p>
          <a:p>
            <a:r>
              <a:rPr lang="pl-PL" u="sng" dirty="0"/>
              <a:t>Dochody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Czynsz za lokale mieszkalne 					– 739 129,09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media oraz odpady w lokalach mieszkalnych 	– 474 212,54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Odszkodowania z polisy za szkody w budynkach mieszkalnych   –   20 079,65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Wpływy z odsetek od nieterminowych wpłat                                 -      4 601,51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Zwrot poniesionych kosztów sądowych	                                           -      2 881,74 zł</a:t>
            </a:r>
          </a:p>
          <a:p>
            <a:endParaRPr lang="pl-PL" b="1" dirty="0"/>
          </a:p>
          <a:p>
            <a:r>
              <a:rPr lang="pl-PL" b="1" dirty="0"/>
              <a:t>				</a:t>
            </a:r>
            <a:r>
              <a:rPr lang="pl-PL" b="1" dirty="0">
                <a:solidFill>
                  <a:schemeClr val="accent2"/>
                </a:solidFill>
              </a:rPr>
              <a:t>Wykonanie dochodów 		1 240 904,54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927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AFBA3-4B26-1E73-213B-3FE21E3C2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1968DBC-EBC2-CDF5-0A2C-0844AFD86D07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8DFA49-0F9E-1069-60FB-C054B77C1949}"/>
              </a:ext>
            </a:extLst>
          </p:cNvPr>
          <p:cNvSpPr txBox="1"/>
          <p:nvPr/>
        </p:nvSpPr>
        <p:spPr>
          <a:xfrm rot="16200000">
            <a:off x="-530258" y="1935397"/>
            <a:ext cx="31639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dochodów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034C61-8F84-290E-0617-B93F4A0B81DD}"/>
              </a:ext>
            </a:extLst>
          </p:cNvPr>
          <p:cNvSpPr txBox="1"/>
          <p:nvPr/>
        </p:nvSpPr>
        <p:spPr>
          <a:xfrm>
            <a:off x="2017234" y="781235"/>
            <a:ext cx="9213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Dział 900/90003 oczyszczanie wsi i miast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Dochody bieżące: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Opłaty za korzystanie z toalety miejskiej 			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1 648,40 zł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l-PL" dirty="0">
              <a:solidFill>
                <a:prstClr val="black"/>
              </a:solidFill>
              <a:latin typeface="Century Gothic"/>
            </a:endParaRPr>
          </a:p>
          <a:p>
            <a:pPr>
              <a:defRPr/>
            </a:pPr>
            <a:r>
              <a:rPr lang="pl-PL" b="1" dirty="0">
                <a:solidFill>
                  <a:srgbClr val="FF0000"/>
                </a:solidFill>
              </a:rPr>
              <a:t>				</a:t>
            </a:r>
            <a:r>
              <a:rPr lang="pl-PL" b="1" dirty="0">
                <a:solidFill>
                  <a:schemeClr val="accent2"/>
                </a:solidFill>
              </a:rPr>
              <a:t>Plan dochodów 			   1 648,40 zł</a:t>
            </a:r>
            <a:endParaRPr lang="pl-PL" dirty="0">
              <a:solidFill>
                <a:schemeClr val="accent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088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FF4B-4ABE-9950-83B0-F8B82534A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BF6ABFD-C4F6-AA41-622F-0B01D5DC4D60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08CA12-E160-10AC-F836-404F524595A4}"/>
              </a:ext>
            </a:extLst>
          </p:cNvPr>
          <p:cNvSpPr txBox="1"/>
          <p:nvPr/>
        </p:nvSpPr>
        <p:spPr>
          <a:xfrm rot="16200000">
            <a:off x="-281683" y="2192786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A86896-EC59-69DB-83DA-2761420FEE9C}"/>
              </a:ext>
            </a:extLst>
          </p:cNvPr>
          <p:cNvSpPr txBox="1"/>
          <p:nvPr/>
        </p:nvSpPr>
        <p:spPr>
          <a:xfrm>
            <a:off x="1685516" y="896645"/>
            <a:ext cx="93362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Dział 600 Transport i łączności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Wydatki bieżące: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Dzierżawa po przystanek autobusowy w Głęboczku		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       313,50 zł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Opłaty za zajęcie pasa drogowego				-        118,75 zł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noProof="0" dirty="0">
              <a:solidFill>
                <a:prstClr val="black"/>
              </a:solidFill>
              <a:latin typeface="Century Gothic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Wydatki majątkowe: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entury Gothic"/>
              </a:rPr>
              <a:t>Odszkodowania za grunty pod budowę drogi publicznej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prstClr val="black"/>
                </a:solidFill>
                <a:latin typeface="Century Gothic"/>
              </a:rPr>
              <a:t>	- w Murowanej Goślinie, ul. Goślińska 			- 212 321,00 zł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prstClr val="black"/>
                </a:solidFill>
                <a:latin typeface="Century Gothic"/>
              </a:rPr>
              <a:t>	- w Murowanej Goślinie, ul. Kmicica, Oleńki i </a:t>
            </a:r>
            <a:r>
              <a:rPr lang="pl-PL" dirty="0" err="1">
                <a:solidFill>
                  <a:prstClr val="black"/>
                </a:solidFill>
                <a:latin typeface="Century Gothic"/>
              </a:rPr>
              <a:t>Podbipięty</a:t>
            </a:r>
            <a:r>
              <a:rPr lang="pl-PL" dirty="0">
                <a:solidFill>
                  <a:prstClr val="black"/>
                </a:solidFill>
                <a:latin typeface="Century Gothic"/>
              </a:rPr>
              <a:t>	- 325 301,85 zł</a:t>
            </a:r>
            <a:endParaRPr kumimoji="0" lang="pl-PL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</a:t>
            </a:r>
            <a:r>
              <a:rPr lang="pl-PL" b="1" dirty="0">
                <a:solidFill>
                  <a:srgbClr val="6EC4D5"/>
                </a:solidFill>
                <a:latin typeface="Century Gothic"/>
              </a:rPr>
              <a:t>Wykonanie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6EC4D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wydatków 		- 537 965,10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58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243BDC-0992-4445-6023-F4A5190A630A}"/>
              </a:ext>
            </a:extLst>
          </p:cNvPr>
          <p:cNvSpPr txBox="1"/>
          <p:nvPr/>
        </p:nvSpPr>
        <p:spPr>
          <a:xfrm rot="16200000">
            <a:off x="-281683" y="2102389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90E75F-3C9D-4F4C-41D7-EF89881C0036}"/>
              </a:ext>
            </a:extLst>
          </p:cNvPr>
          <p:cNvSpPr txBox="1"/>
          <p:nvPr/>
        </p:nvSpPr>
        <p:spPr>
          <a:xfrm>
            <a:off x="1604570" y="896645"/>
            <a:ext cx="9498113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Dział 700/70005 Gospodarka gruntami i nieruchomościami</a:t>
            </a:r>
          </a:p>
          <a:p>
            <a:endParaRPr lang="pl-PL" dirty="0"/>
          </a:p>
          <a:p>
            <a:r>
              <a:rPr lang="pl-PL" u="sng" dirty="0"/>
              <a:t>Wydatki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energii, wody i gazu do lokali użytkowych		– 194 571,39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Remonty w lokalach użytkowych 				–   29 777,50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usług pozostałych					–   29 285,72 zł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gospodarowanie odpadami 			–   41 682,60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Zakupy do budynków użytkowych 				–     4 487,15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Sporządzanie operatów szacunkowych 			–   47 113,55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użytkowanie gruntów Skarbu Państwa		–   41 638,03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administrowanie (wspólnoty mieszkaniowe)  		–   15 002,88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Wydatki na umowę zlecenie z osobą fizyczną </a:t>
            </a:r>
          </a:p>
          <a:p>
            <a:r>
              <a:rPr lang="pl-PL" dirty="0"/>
              <a:t>wykonującą usługę sprzątania budynku Dworcowa 10		–   30 399,02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sądowe, koszty komornicze		                             -   25 682,06 zł</a:t>
            </a:r>
          </a:p>
          <a:p>
            <a:endParaRPr lang="pl-PL" dirty="0"/>
          </a:p>
          <a:p>
            <a:r>
              <a:rPr lang="pl-PL" u="sng" dirty="0"/>
              <a:t>Wydatki majątkowe: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Wykupy gruntów						–   47 450,04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Wykonanie wiaty śmietnikowej Dworcowej 10 			–   24 404,20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r>
              <a:rPr lang="pl-PL" dirty="0"/>
              <a:t> 				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wykonanie wydatków 		   531 494,14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9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56ED-8258-C64F-D4AD-631A111D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95B9B1B-736C-E2D3-5A13-81DAC8B68DB1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087F93-FE6C-9A8E-8D48-D6CECCA6561E}"/>
              </a:ext>
            </a:extLst>
          </p:cNvPr>
          <p:cNvSpPr txBox="1"/>
          <p:nvPr/>
        </p:nvSpPr>
        <p:spPr>
          <a:xfrm rot="16200000">
            <a:off x="-281683" y="2183908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802BD4F-2940-B972-CD8E-6ED3B309F1F7}"/>
              </a:ext>
            </a:extLst>
          </p:cNvPr>
          <p:cNvSpPr txBox="1"/>
          <p:nvPr/>
        </p:nvSpPr>
        <p:spPr>
          <a:xfrm>
            <a:off x="1919567" y="520511"/>
            <a:ext cx="92875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Dział 700/70007 Gospodarowanie mieszkaniowym zasobem gminy </a:t>
            </a:r>
          </a:p>
          <a:p>
            <a:pPr algn="ctr"/>
            <a:endParaRPr lang="pl-PL" b="1" dirty="0"/>
          </a:p>
          <a:p>
            <a:r>
              <a:rPr lang="pl-PL" u="sng" dirty="0"/>
              <a:t>Wydatki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energii, wody i gazu do lokali mieszkalnych 		–  269 715,43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Remonty w lokalach mieszkalnych 				–  221 322,02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usług pozostałych					–  199 708,21 zł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gospodarowanie odpadami 			–  173 606,14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Zakupy do budynków mieszkalnych 				–      6 256,60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Wykonanie operatów i inwentaryzacji				–      7 405,99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za administrowanie (wspólnoty mieszkaniowe)		–  162 856,43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Odszkodowania za brak lokali socjalnych			–    31 375,97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sądowe, koszty komornicze				-       2 963,75 zł</a:t>
            </a:r>
          </a:p>
          <a:p>
            <a:endParaRPr lang="pl-PL" dirty="0"/>
          </a:p>
          <a:p>
            <a:r>
              <a:rPr lang="pl-PL" u="sng" dirty="0"/>
              <a:t>Wydatki inwestycyjne: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Modernizacja lokalu Poznańska 6 				–    57 999,99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Modernizacja lokalu Rogozińska 11/3 				–    45 969,53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Modernizacja lokalu Przemysłowa 10/4 			–    14 800,00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Termomodernizacja budynku komunalnego Kochanowskiego 9 –   13 473,17 zł</a:t>
            </a:r>
          </a:p>
          <a:p>
            <a:endParaRPr lang="pl-PL" b="1" dirty="0"/>
          </a:p>
          <a:p>
            <a:r>
              <a:rPr lang="pl-PL" b="1" dirty="0"/>
              <a:t>				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Wykonanie wydatków	    1 207 453,23 zł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79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E102-9031-4EF2-746A-A7075049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AC10C36-EB7D-ADF7-886B-2761C0A7130F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D173A7-DF23-5CC1-0598-55FE52071D60}"/>
              </a:ext>
            </a:extLst>
          </p:cNvPr>
          <p:cNvSpPr txBox="1"/>
          <p:nvPr/>
        </p:nvSpPr>
        <p:spPr>
          <a:xfrm rot="16200000">
            <a:off x="-302586" y="2219419"/>
            <a:ext cx="26668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wydatków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CC25D1-50B6-3D40-BE47-8047DDE6AFFF}"/>
              </a:ext>
            </a:extLst>
          </p:cNvPr>
          <p:cNvSpPr txBox="1"/>
          <p:nvPr/>
        </p:nvSpPr>
        <p:spPr>
          <a:xfrm>
            <a:off x="1695557" y="896645"/>
            <a:ext cx="9316140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Dział 710/71012 Zadania z zakresu geodezji i kartografii  </a:t>
            </a:r>
          </a:p>
          <a:p>
            <a:pPr algn="ctr"/>
            <a:endParaRPr lang="pl-PL" b="1" dirty="0"/>
          </a:p>
          <a:p>
            <a:endParaRPr lang="pl-PL" dirty="0"/>
          </a:p>
          <a:p>
            <a:r>
              <a:rPr lang="pl-PL" u="sng" dirty="0"/>
              <a:t>Wydatki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Opłaty sądowe i wieczystoksięgowe 				–   7 600,00 zł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Dokumenty geodezyjne 					–   9 634,45 zł</a:t>
            </a:r>
          </a:p>
          <a:p>
            <a:r>
              <a:rPr lang="pl-PL" dirty="0"/>
              <a:t> </a:t>
            </a:r>
          </a:p>
          <a:p>
            <a:r>
              <a:rPr lang="pl-PL" b="1" dirty="0"/>
              <a:t>				</a:t>
            </a:r>
            <a:r>
              <a:rPr lang="pl-PL" b="1" dirty="0">
                <a:solidFill>
                  <a:schemeClr val="accent5"/>
                </a:solidFill>
              </a:rPr>
              <a:t>Wykonanie wydatków 	17 234,45 zł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sz="2400" b="1" dirty="0"/>
              <a:t>Dział 900/90003 Oczyszczanie wsi i miast  </a:t>
            </a:r>
          </a:p>
          <a:p>
            <a:pPr algn="ctr"/>
            <a:endParaRPr lang="pl-PL" b="1" dirty="0"/>
          </a:p>
          <a:p>
            <a:endParaRPr lang="pl-PL" dirty="0"/>
          </a:p>
          <a:p>
            <a:r>
              <a:rPr lang="pl-PL" u="sng" dirty="0"/>
              <a:t>Wydatki bieżące: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Zakup energii i wody do toalety miejskiej 			–   2 321,56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Umowa zlecenie na usługi sprzątania 				– 12 752,82 zł </a:t>
            </a:r>
          </a:p>
          <a:p>
            <a:r>
              <a:rPr lang="pl-PL" dirty="0"/>
              <a:t> </a:t>
            </a:r>
          </a:p>
          <a:p>
            <a:r>
              <a:rPr lang="pl-PL" b="1" dirty="0"/>
              <a:t>				</a:t>
            </a:r>
            <a:r>
              <a:rPr lang="pl-PL" b="1" dirty="0">
                <a:solidFill>
                  <a:schemeClr val="accent5"/>
                </a:solidFill>
              </a:rPr>
              <a:t>Wykonanie wydatków 	  15 074,38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899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6123</TotalTime>
  <Words>1669</Words>
  <Application>Microsoft Office PowerPoint</Application>
  <PresentationFormat>Panoramiczny</PresentationFormat>
  <Paragraphs>208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31</cp:revision>
  <cp:lastPrinted>2025-04-08T07:00:02Z</cp:lastPrinted>
  <dcterms:created xsi:type="dcterms:W3CDTF">2024-10-02T14:00:01Z</dcterms:created>
  <dcterms:modified xsi:type="dcterms:W3CDTF">2025-05-08T08:08:59Z</dcterms:modified>
</cp:coreProperties>
</file>