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7" r:id="rId4"/>
    <p:sldId id="288" r:id="rId5"/>
    <p:sldId id="289" r:id="rId6"/>
    <p:sldId id="290" r:id="rId7"/>
    <p:sldId id="300" r:id="rId8"/>
    <p:sldId id="295" r:id="rId9"/>
    <p:sldId id="292" r:id="rId10"/>
    <p:sldId id="291" r:id="rId11"/>
    <p:sldId id="294" r:id="rId1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Referat Ochrony Środowiska, Rolnictwa i Transportu Publicznego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wykonanie budżetu za 2024 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859809" y="5267576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kierownik: Violetta Szałata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19286-6A47-2F30-A73E-513220340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7E85AF4-4983-3481-2B9E-3B4D5A1CABC6}"/>
              </a:ext>
            </a:extLst>
          </p:cNvPr>
          <p:cNvSpPr txBox="1"/>
          <p:nvPr/>
        </p:nvSpPr>
        <p:spPr>
          <a:xfrm>
            <a:off x="1379450" y="568171"/>
            <a:ext cx="9991221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Obiekty sportowo- rekreacyjne  </a:t>
            </a:r>
          </a:p>
          <a:p>
            <a:pPr algn="ctr"/>
            <a:endParaRPr lang="pl-PL" sz="2000" u="sng" dirty="0">
              <a:latin typeface="Century Gothic" panose="020B0502020202020204" pitchFamily="34" charset="0"/>
            </a:endParaRPr>
          </a:p>
          <a:p>
            <a:pPr algn="ctr"/>
            <a:endParaRPr lang="pl-PL" sz="2000" u="sng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92601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opłaty za media – </a:t>
            </a:r>
            <a:r>
              <a:rPr lang="pl-PL" sz="2400" b="1" dirty="0">
                <a:latin typeface="Century Gothic" panose="020B0502020202020204" pitchFamily="34" charset="0"/>
              </a:rPr>
              <a:t>56 345,72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obiekty sportowo - rekreacyjne – przeglądy, remonty, utrzymanie – </a:t>
            </a:r>
            <a:r>
              <a:rPr lang="pl-PL" sz="2400" b="1" dirty="0">
                <a:latin typeface="Century Gothic" panose="020B0502020202020204" pitchFamily="34" charset="0"/>
              </a:rPr>
              <a:t>152 999,35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odpady – </a:t>
            </a:r>
            <a:r>
              <a:rPr lang="pl-PL" sz="2400" b="1" dirty="0">
                <a:latin typeface="Century Gothic" panose="020B0502020202020204" pitchFamily="34" charset="0"/>
              </a:rPr>
              <a:t>3 984,00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2400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92695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place zabaw – przeglądy, remonty – </a:t>
            </a:r>
            <a:r>
              <a:rPr lang="pl-PL" sz="2400" b="1" dirty="0">
                <a:latin typeface="Century Gothic" panose="020B0502020202020204" pitchFamily="34" charset="0"/>
              </a:rPr>
              <a:t>87 916,28 zł  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90095</a:t>
            </a:r>
          </a:p>
          <a:p>
            <a:endParaRPr lang="pl-PL" sz="2400" u="sng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zakup materiałów – </a:t>
            </a:r>
            <a:r>
              <a:rPr lang="pl-PL" sz="2400" b="1" dirty="0">
                <a:latin typeface="Century Gothic" panose="020B0502020202020204" pitchFamily="34" charset="0"/>
              </a:rPr>
              <a:t>850,00 zł</a:t>
            </a:r>
          </a:p>
          <a:p>
            <a:endParaRPr lang="pl-PL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251708E-27E0-F5EA-603B-5B9B59B4B392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F0BBB44-164E-65B3-45C7-814284D3C1FD}"/>
              </a:ext>
            </a:extLst>
          </p:cNvPr>
          <p:cNvSpPr txBox="1"/>
          <p:nvPr/>
        </p:nvSpPr>
        <p:spPr>
          <a:xfrm rot="16200000">
            <a:off x="-755156" y="1778832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rok 2024</a:t>
            </a:r>
          </a:p>
        </p:txBody>
      </p:sp>
    </p:spTree>
    <p:extLst>
      <p:ext uri="{BB962C8B-B14F-4D97-AF65-F5344CB8AC3E}">
        <p14:creationId xmlns:p14="http://schemas.microsoft.com/office/powerpoint/2010/main" val="269323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38F11-04FB-B583-A224-EFDB12A5F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6AE0DC8F-6B8F-9FA5-C255-04E82905EC2A}"/>
              </a:ext>
            </a:extLst>
          </p:cNvPr>
          <p:cNvSpPr txBox="1"/>
          <p:nvPr/>
        </p:nvSpPr>
        <p:spPr>
          <a:xfrm>
            <a:off x="1496482" y="308167"/>
            <a:ext cx="98935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Pozostałe zadania</a:t>
            </a:r>
          </a:p>
          <a:p>
            <a:pPr algn="ctr"/>
            <a:endParaRPr lang="pl-PL" sz="2000" u="sng" dirty="0">
              <a:latin typeface="Century Gothic" panose="020B0502020202020204" pitchFamily="34" charset="0"/>
            </a:endParaRPr>
          </a:p>
          <a:p>
            <a:pPr algn="ctr"/>
            <a:endParaRPr lang="pl-PL" sz="2000" u="sng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90026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monitoring składowiska – </a:t>
            </a:r>
            <a:r>
              <a:rPr lang="pl-PL" sz="2400" b="1" dirty="0">
                <a:latin typeface="Century Gothic" panose="020B0502020202020204" pitchFamily="34" charset="0"/>
              </a:rPr>
              <a:t>4 428,00 zł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90095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utrzymanie fontanny – </a:t>
            </a:r>
            <a:r>
              <a:rPr lang="pl-PL" sz="2400" b="1" dirty="0">
                <a:latin typeface="Century Gothic" panose="020B0502020202020204" pitchFamily="34" charset="0"/>
              </a:rPr>
              <a:t>54 346,43 zł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4802F2F-5D86-3C18-7E54-0C7FA672A26B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1BCEFFD-E454-0A3B-D452-CB792FAC2771}"/>
              </a:ext>
            </a:extLst>
          </p:cNvPr>
          <p:cNvSpPr txBox="1"/>
          <p:nvPr/>
        </p:nvSpPr>
        <p:spPr>
          <a:xfrm rot="16200000">
            <a:off x="-755156" y="1778832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rok 2024</a:t>
            </a:r>
          </a:p>
        </p:txBody>
      </p:sp>
    </p:spTree>
    <p:extLst>
      <p:ext uri="{BB962C8B-B14F-4D97-AF65-F5344CB8AC3E}">
        <p14:creationId xmlns:p14="http://schemas.microsoft.com/office/powerpoint/2010/main" val="217787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FF0EE-0454-1088-132E-FFFFC1A14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448AD03B-15A7-4874-F48D-40C37370ECE7}"/>
              </a:ext>
            </a:extLst>
          </p:cNvPr>
          <p:cNvSpPr txBox="1"/>
          <p:nvPr/>
        </p:nvSpPr>
        <p:spPr>
          <a:xfrm>
            <a:off x="1487606" y="971294"/>
            <a:ext cx="102441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WYDATKI </a:t>
            </a:r>
          </a:p>
          <a:p>
            <a:endParaRPr lang="pl-PL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bieżące – </a:t>
            </a:r>
            <a:r>
              <a:rPr lang="pl-PL" sz="2800" b="1" dirty="0">
                <a:solidFill>
                  <a:srgbClr val="FF0000"/>
                </a:solidFill>
              </a:rPr>
              <a:t>5 552 535,19 zł </a:t>
            </a:r>
          </a:p>
          <a:p>
            <a:r>
              <a:rPr lang="pl-PL" sz="2400" dirty="0"/>
              <a:t>(w tym fundusz sołecki 32 222,52 zł)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800" dirty="0"/>
              <a:t>majątkowe – </a:t>
            </a:r>
            <a:r>
              <a:rPr lang="pl-PL" sz="2800" b="1" dirty="0">
                <a:solidFill>
                  <a:srgbClr val="FF0000"/>
                </a:solidFill>
              </a:rPr>
              <a:t>57 406,13 zł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5532255-BD9F-8139-6F84-5B4512FB6BD3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C9BBE52-9EFB-CF7B-3123-F584EAE18C6B}"/>
              </a:ext>
            </a:extLst>
          </p:cNvPr>
          <p:cNvSpPr txBox="1"/>
          <p:nvPr/>
        </p:nvSpPr>
        <p:spPr>
          <a:xfrm rot="16200000">
            <a:off x="-755156" y="1778832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rok 2024</a:t>
            </a:r>
          </a:p>
        </p:txBody>
      </p:sp>
    </p:spTree>
    <p:extLst>
      <p:ext uri="{BB962C8B-B14F-4D97-AF65-F5344CB8AC3E}">
        <p14:creationId xmlns:p14="http://schemas.microsoft.com/office/powerpoint/2010/main" val="224759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83F29-DD58-99BB-6348-79B0DF2C0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8051B65-1EFD-6AF4-67DD-19E5346D5DFF}"/>
              </a:ext>
            </a:extLst>
          </p:cNvPr>
          <p:cNvSpPr txBox="1"/>
          <p:nvPr/>
        </p:nvSpPr>
        <p:spPr>
          <a:xfrm>
            <a:off x="1478641" y="487200"/>
            <a:ext cx="9920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Melioracje wodne i gospodarka wodna 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01008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wykonanie zadań z zakresu melioracji – </a:t>
            </a:r>
            <a:r>
              <a:rPr lang="pl-PL" sz="2400" b="1" dirty="0">
                <a:latin typeface="Century Gothic" panose="020B0502020202020204" pitchFamily="34" charset="0"/>
              </a:rPr>
              <a:t>109 521,19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dotacja dla spółek </a:t>
            </a:r>
            <a:r>
              <a:rPr lang="pl-PL" sz="2400" b="1" dirty="0">
                <a:latin typeface="Century Gothic" panose="020B0502020202020204" pitchFamily="34" charset="0"/>
              </a:rPr>
              <a:t>– 19 515,45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2400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90001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partycypacja w kosztach utrzymania Trojanki  – </a:t>
            </a:r>
            <a:r>
              <a:rPr lang="pl-PL" sz="2400" b="1" dirty="0">
                <a:latin typeface="Century Gothic" panose="020B0502020202020204" pitchFamily="34" charset="0"/>
              </a:rPr>
              <a:t>40 000,00 zł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opłaty za usługi wodne – Wody Polskie – </a:t>
            </a:r>
            <a:r>
              <a:rPr lang="pl-PL" sz="2400" b="1" dirty="0">
                <a:latin typeface="Century Gothic" panose="020B0502020202020204" pitchFamily="34" charset="0"/>
              </a:rPr>
              <a:t>160 493,00 zł</a:t>
            </a: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53C3B03-7A9A-9CB5-0B8B-C8B0364C4C61}"/>
              </a:ext>
            </a:extLst>
          </p:cNvPr>
          <p:cNvSpPr/>
          <p:nvPr/>
        </p:nvSpPr>
        <p:spPr>
          <a:xfrm>
            <a:off x="867401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0C30789-4193-A2FD-EFE8-C086DDF31F9B}"/>
              </a:ext>
            </a:extLst>
          </p:cNvPr>
          <p:cNvSpPr txBox="1"/>
          <p:nvPr/>
        </p:nvSpPr>
        <p:spPr>
          <a:xfrm rot="16200000">
            <a:off x="-755156" y="1778832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rok 2024</a:t>
            </a:r>
          </a:p>
        </p:txBody>
      </p:sp>
    </p:spTree>
    <p:extLst>
      <p:ext uri="{BB962C8B-B14F-4D97-AF65-F5344CB8AC3E}">
        <p14:creationId xmlns:p14="http://schemas.microsoft.com/office/powerpoint/2010/main" val="101904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06983-4BD4-A5B8-F891-2739840A4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24EE1CB-F464-B5B0-DF10-5FFF537BC50C}"/>
              </a:ext>
            </a:extLst>
          </p:cNvPr>
          <p:cNvSpPr txBox="1"/>
          <p:nvPr/>
        </p:nvSpPr>
        <p:spPr>
          <a:xfrm>
            <a:off x="1514499" y="212735"/>
            <a:ext cx="1000897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Transport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endParaRPr lang="pl-PL" sz="2000" u="sng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60001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dotacja PKM (Poznańska Kolej Metropolitalna) – </a:t>
            </a:r>
            <a:r>
              <a:rPr lang="pl-PL" sz="2400" b="1" dirty="0">
                <a:latin typeface="Century Gothic" panose="020B0502020202020204" pitchFamily="34" charset="0"/>
              </a:rPr>
              <a:t>328 425,00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2400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60004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dotacja ZTM (Zarząd Transportu Miejskiego ) – </a:t>
            </a:r>
            <a:r>
              <a:rPr lang="pl-PL" sz="2400" b="1" dirty="0">
                <a:latin typeface="Century Gothic" panose="020B0502020202020204" pitchFamily="34" charset="0"/>
              </a:rPr>
              <a:t>2 759 925,34 zł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transport wewnątrzgminny – </a:t>
            </a:r>
            <a:r>
              <a:rPr lang="pl-PL" sz="2400" b="1" dirty="0">
                <a:latin typeface="Century Gothic" panose="020B0502020202020204" pitchFamily="34" charset="0"/>
              </a:rPr>
              <a:t>1 115 319,55 zł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60020</a:t>
            </a:r>
          </a:p>
          <a:p>
            <a:endParaRPr lang="pl-PL" sz="2400" u="sng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przystanki komunikacyjne – </a:t>
            </a:r>
            <a:r>
              <a:rPr lang="pl-PL" sz="2400" b="1" dirty="0">
                <a:latin typeface="Century Gothic" panose="020B0502020202020204" pitchFamily="34" charset="0"/>
              </a:rPr>
              <a:t>37 652,83 zł </a:t>
            </a:r>
          </a:p>
          <a:p>
            <a:endParaRPr lang="pl-PL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E53ED97-CD1B-E680-29D9-8720B3942619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CE807AF-6E62-2CCE-076B-9A3C702C00E4}"/>
              </a:ext>
            </a:extLst>
          </p:cNvPr>
          <p:cNvSpPr txBox="1"/>
          <p:nvPr/>
        </p:nvSpPr>
        <p:spPr>
          <a:xfrm rot="16200000">
            <a:off x="-755156" y="1778832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rok 2024</a:t>
            </a:r>
          </a:p>
        </p:txBody>
      </p:sp>
    </p:spTree>
    <p:extLst>
      <p:ext uri="{BB962C8B-B14F-4D97-AF65-F5344CB8AC3E}">
        <p14:creationId xmlns:p14="http://schemas.microsoft.com/office/powerpoint/2010/main" val="366967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797B4-8CBA-74B9-F455-E30B077D3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B4AE1EE-A492-3F2D-E2FC-98ED7D67CA37}"/>
              </a:ext>
            </a:extLst>
          </p:cNvPr>
          <p:cNvSpPr txBox="1"/>
          <p:nvPr/>
        </p:nvSpPr>
        <p:spPr>
          <a:xfrm>
            <a:off x="1526934" y="499346"/>
            <a:ext cx="995571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Utrzymanie czystości 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90003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Park Miejski i plac Powstańców Wlkp. – </a:t>
            </a:r>
            <a:r>
              <a:rPr lang="pl-PL" sz="2400" b="1" dirty="0">
                <a:latin typeface="Century Gothic" panose="020B0502020202020204" pitchFamily="34" charset="0"/>
              </a:rPr>
              <a:t>55 324,08 zł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czyszczenie słupów ogłoszeniowych – </a:t>
            </a:r>
            <a:r>
              <a:rPr lang="pl-PL" sz="2400" b="1" dirty="0">
                <a:latin typeface="Century Gothic" panose="020B0502020202020204" pitchFamily="34" charset="0"/>
              </a:rPr>
              <a:t>972,00 zł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deratyzacja – </a:t>
            </a:r>
            <a:r>
              <a:rPr lang="pl-PL" sz="2400" b="1" dirty="0">
                <a:latin typeface="Century Gothic" panose="020B0502020202020204" pitchFamily="34" charset="0"/>
              </a:rPr>
              <a:t>7 662,90 zł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odbiór padliny – </a:t>
            </a:r>
            <a:r>
              <a:rPr lang="pl-PL" sz="2400" b="1" dirty="0">
                <a:latin typeface="Century Gothic" panose="020B0502020202020204" pitchFamily="34" charset="0"/>
              </a:rPr>
              <a:t>6 609,60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2000" dirty="0">
              <a:latin typeface="Century Gothic" panose="020B0502020202020204" pitchFamily="34" charset="0"/>
            </a:endParaRPr>
          </a:p>
          <a:p>
            <a:endParaRPr lang="pl-PL" sz="2000" u="sng" dirty="0">
              <a:latin typeface="Century Gothic" panose="020B0502020202020204" pitchFamily="34" charset="0"/>
            </a:endParaRPr>
          </a:p>
          <a:p>
            <a:endParaRPr lang="pl-PL" sz="2000" dirty="0">
              <a:latin typeface="Century Gothic" panose="020B0502020202020204" pitchFamily="34" charset="0"/>
            </a:endParaRPr>
          </a:p>
          <a:p>
            <a:endParaRPr lang="pl-PL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3966B37-5BB7-4FB4-115D-5AED06D6134E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F1D6C4F-7AF8-DECD-4C9A-C6F5105034BB}"/>
              </a:ext>
            </a:extLst>
          </p:cNvPr>
          <p:cNvSpPr txBox="1"/>
          <p:nvPr/>
        </p:nvSpPr>
        <p:spPr>
          <a:xfrm rot="16200000">
            <a:off x="-755156" y="1778832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rok 2024</a:t>
            </a:r>
          </a:p>
        </p:txBody>
      </p:sp>
    </p:spTree>
    <p:extLst>
      <p:ext uri="{BB962C8B-B14F-4D97-AF65-F5344CB8AC3E}">
        <p14:creationId xmlns:p14="http://schemas.microsoft.com/office/powerpoint/2010/main" val="175397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F1B51-5365-5EC7-1B1B-BEAD2E71B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64769E02-2B57-D84A-1796-5E9B45B21793}"/>
              </a:ext>
            </a:extLst>
          </p:cNvPr>
          <p:cNvSpPr txBox="1"/>
          <p:nvPr/>
        </p:nvSpPr>
        <p:spPr>
          <a:xfrm>
            <a:off x="1523464" y="289977"/>
            <a:ext cx="99379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Utrzymanie zieleni</a:t>
            </a:r>
          </a:p>
          <a:p>
            <a:pPr algn="ctr"/>
            <a:endParaRPr lang="pl-PL" sz="2000" u="sng" dirty="0">
              <a:latin typeface="Century Gothic" panose="020B0502020202020204" pitchFamily="34" charset="0"/>
            </a:endParaRPr>
          </a:p>
          <a:p>
            <a:pPr algn="ctr"/>
            <a:endParaRPr lang="pl-PL" sz="2000" u="sng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60014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utrzymanie zieleni na drogach powiatowych w granicach administracyjnych miasta  – </a:t>
            </a:r>
            <a:r>
              <a:rPr lang="pl-PL" sz="2400" b="1" dirty="0">
                <a:latin typeface="Century Gothic" panose="020B0502020202020204" pitchFamily="34" charset="0"/>
              </a:rPr>
              <a:t>37 800,40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2400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60004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utrzymanie zieleni w tym m.in. wykaszanie - </a:t>
            </a:r>
            <a:r>
              <a:rPr lang="pl-PL" sz="2400" b="1" dirty="0">
                <a:latin typeface="Century Gothic" panose="020B0502020202020204" pitchFamily="34" charset="0"/>
              </a:rPr>
              <a:t>207 805,12 zł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nawadnianie – </a:t>
            </a:r>
            <a:r>
              <a:rPr lang="pl-PL" sz="2400" b="1" dirty="0">
                <a:latin typeface="Century Gothic" panose="020B0502020202020204" pitchFamily="34" charset="0"/>
              </a:rPr>
              <a:t>2 236,45 zł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budowa Eko-parku – </a:t>
            </a:r>
            <a:r>
              <a:rPr lang="pl-PL" sz="2400" b="1" dirty="0">
                <a:latin typeface="Century Gothic" panose="020B0502020202020204" pitchFamily="34" charset="0"/>
              </a:rPr>
              <a:t>1 845,00 zł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endParaRPr lang="pl-PL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304D7E8-80B5-B175-43E8-7A4207898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0" y="279470"/>
            <a:ext cx="499915" cy="366401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2CDC615-4D57-AAC8-E49B-1FDD3B249809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7300728-4CBA-D6EA-8876-958E46BBDAF6}"/>
              </a:ext>
            </a:extLst>
          </p:cNvPr>
          <p:cNvSpPr txBox="1"/>
          <p:nvPr/>
        </p:nvSpPr>
        <p:spPr>
          <a:xfrm rot="16200000">
            <a:off x="-755156" y="1778832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rok 2024</a:t>
            </a:r>
          </a:p>
        </p:txBody>
      </p:sp>
    </p:spTree>
    <p:extLst>
      <p:ext uri="{BB962C8B-B14F-4D97-AF65-F5344CB8AC3E}">
        <p14:creationId xmlns:p14="http://schemas.microsoft.com/office/powerpoint/2010/main" val="212443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7F58-27A2-7759-0858-5B6BC9700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9E40B043-B90D-CAB2-EF25-E59EB81B4B60}"/>
              </a:ext>
            </a:extLst>
          </p:cNvPr>
          <p:cNvSpPr txBox="1"/>
          <p:nvPr/>
        </p:nvSpPr>
        <p:spPr>
          <a:xfrm>
            <a:off x="1523464" y="289977"/>
            <a:ext cx="993795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Utrzymanie zieleni</a:t>
            </a:r>
          </a:p>
          <a:p>
            <a:pPr algn="ctr"/>
            <a:endParaRPr lang="pl-PL" sz="2000" u="sng" dirty="0">
              <a:latin typeface="Century Gothic" panose="020B0502020202020204" pitchFamily="34" charset="0"/>
            </a:endParaRPr>
          </a:p>
          <a:p>
            <a:pPr algn="ctr"/>
            <a:endParaRPr lang="pl-PL" sz="2000" u="sng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60016</a:t>
            </a:r>
          </a:p>
          <a:p>
            <a:endParaRPr lang="pl-PL" sz="2400" u="sng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wycinanie, przycinanie, nasadzenia drzew i krzewów w pasach drogowych – </a:t>
            </a:r>
            <a:r>
              <a:rPr lang="pl-PL" sz="2400" b="1" dirty="0">
                <a:latin typeface="Century Gothic" panose="020B0502020202020204" pitchFamily="34" charset="0"/>
              </a:rPr>
              <a:t>112 162,96 zł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modernizacja Placu Powstańców Wielkopolskich – </a:t>
            </a:r>
            <a:r>
              <a:rPr lang="pl-PL" sz="2400" b="1" dirty="0">
                <a:latin typeface="Century Gothic" panose="020B0502020202020204" pitchFamily="34" charset="0"/>
              </a:rPr>
              <a:t>36 900,00 zł</a:t>
            </a:r>
          </a:p>
          <a:p>
            <a:pPr>
              <a:lnSpc>
                <a:spcPct val="150000"/>
              </a:lnSpc>
            </a:pPr>
            <a:endParaRPr lang="pl-PL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1313727-DAE0-842F-11F8-C6BE64E1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0" y="279470"/>
            <a:ext cx="499915" cy="366401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B596519-6674-6EE3-2F7B-59ED1645C65E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7177684-30ED-7F39-962C-CF2CC55C0317}"/>
              </a:ext>
            </a:extLst>
          </p:cNvPr>
          <p:cNvSpPr txBox="1"/>
          <p:nvPr/>
        </p:nvSpPr>
        <p:spPr>
          <a:xfrm rot="16200000">
            <a:off x="-755156" y="1778832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rok 2024</a:t>
            </a:r>
          </a:p>
        </p:txBody>
      </p:sp>
    </p:spTree>
    <p:extLst>
      <p:ext uri="{BB962C8B-B14F-4D97-AF65-F5344CB8AC3E}">
        <p14:creationId xmlns:p14="http://schemas.microsoft.com/office/powerpoint/2010/main" val="106798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77840-1C4B-5A2E-921E-078D5EAAA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2A43B4B9-9FD3-D1C5-9A6B-E4BEF986A98F}"/>
              </a:ext>
            </a:extLst>
          </p:cNvPr>
          <p:cNvSpPr txBox="1"/>
          <p:nvPr/>
        </p:nvSpPr>
        <p:spPr>
          <a:xfrm>
            <a:off x="1460711" y="603741"/>
            <a:ext cx="994683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Ochrona powietrza atmosferycznego </a:t>
            </a:r>
            <a:br>
              <a:rPr lang="pl-PL" sz="2800" b="1" dirty="0">
                <a:latin typeface="Century Gothic" panose="020B0502020202020204" pitchFamily="34" charset="0"/>
              </a:rPr>
            </a:br>
            <a:r>
              <a:rPr lang="pl-PL" sz="2800" b="1" dirty="0">
                <a:latin typeface="Century Gothic" panose="020B0502020202020204" pitchFamily="34" charset="0"/>
              </a:rPr>
              <a:t>i klimatu </a:t>
            </a:r>
          </a:p>
          <a:p>
            <a:pPr algn="ctr"/>
            <a:endParaRPr lang="pl-PL" sz="2000" u="sng" dirty="0">
              <a:latin typeface="Century Gothic" panose="020B0502020202020204" pitchFamily="34" charset="0"/>
            </a:endParaRPr>
          </a:p>
          <a:p>
            <a:pPr algn="ctr"/>
            <a:endParaRPr lang="pl-PL" sz="2000" u="sng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90005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program „Czyste powietrze” – </a:t>
            </a:r>
            <a:r>
              <a:rPr lang="pl-PL" sz="2400" b="1" dirty="0">
                <a:latin typeface="Century Gothic" panose="020B0502020202020204" pitchFamily="34" charset="0"/>
              </a:rPr>
              <a:t>39 588,42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4AA5525-EC13-5E03-2845-D8A6F9A31278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00C388F-B417-4BC4-AED7-0A73C5803B56}"/>
              </a:ext>
            </a:extLst>
          </p:cNvPr>
          <p:cNvSpPr txBox="1"/>
          <p:nvPr/>
        </p:nvSpPr>
        <p:spPr>
          <a:xfrm rot="16200000">
            <a:off x="-755156" y="1778832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rok 2024</a:t>
            </a:r>
          </a:p>
        </p:txBody>
      </p:sp>
    </p:spTree>
    <p:extLst>
      <p:ext uri="{BB962C8B-B14F-4D97-AF65-F5344CB8AC3E}">
        <p14:creationId xmlns:p14="http://schemas.microsoft.com/office/powerpoint/2010/main" val="338292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85A7B-416E-B971-3CB7-11FB6CA85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A94551F-F82C-1766-2B05-B56CD7A361B6}"/>
              </a:ext>
            </a:extLst>
          </p:cNvPr>
          <p:cNvSpPr txBox="1"/>
          <p:nvPr/>
        </p:nvSpPr>
        <p:spPr>
          <a:xfrm>
            <a:off x="1541393" y="352729"/>
            <a:ext cx="99468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Opieka nad zwierzętami </a:t>
            </a:r>
          </a:p>
          <a:p>
            <a:pPr algn="ctr"/>
            <a:endParaRPr lang="pl-PL" sz="2000" u="sng" dirty="0">
              <a:latin typeface="Century Gothic" panose="020B0502020202020204" pitchFamily="34" charset="0"/>
            </a:endParaRPr>
          </a:p>
          <a:p>
            <a:pPr algn="ctr"/>
            <a:endParaRPr lang="pl-PL" sz="2000" u="sng" dirty="0">
              <a:latin typeface="Century Gothic" panose="020B0502020202020204" pitchFamily="34" charset="0"/>
            </a:endParaRPr>
          </a:p>
          <a:p>
            <a:r>
              <a:rPr lang="pl-PL" sz="2400" u="sng" dirty="0">
                <a:latin typeface="Century Gothic" panose="020B0502020202020204" pitchFamily="34" charset="0"/>
              </a:rPr>
              <a:t>rozdział 90013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dotacja dla gminy Oborniki – schronisko – </a:t>
            </a:r>
            <a:r>
              <a:rPr lang="pl-PL" sz="2400" b="1" dirty="0">
                <a:latin typeface="Century Gothic" panose="020B0502020202020204" pitchFamily="34" charset="0"/>
              </a:rPr>
              <a:t>78 300,00 zł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program opieki nad bezdomnymi zwierzętami – </a:t>
            </a:r>
            <a:r>
              <a:rPr lang="pl-PL" sz="2400" b="1" dirty="0">
                <a:latin typeface="Century Gothic" panose="020B0502020202020204" pitchFamily="34" charset="0"/>
              </a:rPr>
              <a:t>21 527,78 zł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zakup karmy dla wolnożyjących kotów – </a:t>
            </a:r>
            <a:r>
              <a:rPr lang="pl-PL" sz="2400" b="1" dirty="0">
                <a:latin typeface="Century Gothic" panose="020B0502020202020204" pitchFamily="34" charset="0"/>
              </a:rPr>
              <a:t>2 999,40 zł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leczenie zwierząt innych niż gospodarskie – </a:t>
            </a:r>
            <a:r>
              <a:rPr lang="pl-PL" sz="2400" b="1" dirty="0">
                <a:latin typeface="Century Gothic" panose="020B0502020202020204" pitchFamily="34" charset="0"/>
              </a:rPr>
              <a:t>1 000,00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2400" dirty="0">
              <a:latin typeface="Century Gothic" panose="020B0502020202020204" pitchFamily="34" charset="0"/>
            </a:endParaRPr>
          </a:p>
          <a:p>
            <a:endParaRPr lang="pl-PL" sz="20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l-PL" sz="2000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BCA9C99-8108-E39D-47DB-83BFC0E1EE6A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2BF7307-AE94-C055-A38B-01E5134ECBFA}"/>
              </a:ext>
            </a:extLst>
          </p:cNvPr>
          <p:cNvSpPr txBox="1"/>
          <p:nvPr/>
        </p:nvSpPr>
        <p:spPr>
          <a:xfrm rot="16200000">
            <a:off x="-755156" y="1778832"/>
            <a:ext cx="361444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rok 2024</a:t>
            </a:r>
          </a:p>
        </p:txBody>
      </p:sp>
    </p:spTree>
    <p:extLst>
      <p:ext uri="{BB962C8B-B14F-4D97-AF65-F5344CB8AC3E}">
        <p14:creationId xmlns:p14="http://schemas.microsoft.com/office/powerpoint/2010/main" val="26158891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5285</TotalTime>
  <Words>395</Words>
  <Application>Microsoft Office PowerPoint</Application>
  <PresentationFormat>Panoramiczny</PresentationFormat>
  <Paragraphs>131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Woźniak</dc:creator>
  <cp:lastModifiedBy>Justyna Radomska</cp:lastModifiedBy>
  <cp:revision>26</cp:revision>
  <cp:lastPrinted>2024-11-13T12:18:10Z</cp:lastPrinted>
  <dcterms:created xsi:type="dcterms:W3CDTF">2024-10-02T14:00:01Z</dcterms:created>
  <dcterms:modified xsi:type="dcterms:W3CDTF">2025-05-08T08:07:18Z</dcterms:modified>
</cp:coreProperties>
</file>