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Poepke-Kala" initials="EPK" lastIdx="1" clrIdx="0">
    <p:extLst>
      <p:ext uri="{19B8F6BF-5375-455C-9EA6-DF929625EA0E}">
        <p15:presenceInfo xmlns:p15="http://schemas.microsoft.com/office/powerpoint/2012/main" userId="S-1-5-21-2058596291-1811207747-2728973036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5FEA-57C5-49B6-A078-76E2701F4C7F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E28F-D642-4ABE-B084-BCA5BE356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31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E28F-D642-4ABE-B084-BCA5BE35647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42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Spraw Obywatelskich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22552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Ewa Poepke-Kala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458108" y="676326"/>
            <a:ext cx="989997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wykonanie DOCHODÓW</a:t>
            </a:r>
          </a:p>
          <a:p>
            <a:pPr algn="ctr"/>
            <a:r>
              <a:rPr lang="pl-P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754 840,99 zł</a:t>
            </a:r>
          </a:p>
          <a:p>
            <a:endParaRPr lang="pl-PL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wpływy z opłat za wydanie zezwolenia na sprzedaż alkoholu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– </a:t>
            </a:r>
            <a:r>
              <a:rPr lang="pl-PL" sz="2400" b="1" dirty="0">
                <a:latin typeface="Century Gothic" panose="020B0502020202020204" pitchFamily="34" charset="0"/>
              </a:rPr>
              <a:t>400 734,77 zł</a:t>
            </a:r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dochody z tytułu części opłaty za zezwolenia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na sprzedaż napojów alkoholowych w obrocie hurtowym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– </a:t>
            </a:r>
            <a:r>
              <a:rPr lang="pl-PL" sz="2400" b="1" dirty="0">
                <a:latin typeface="Century Gothic" panose="020B0502020202020204" pitchFamily="34" charset="0"/>
              </a:rPr>
              <a:t>94 813,13 zł</a:t>
            </a:r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dochody z tytułu realizacji zadań w zakresie nadawania numerów PESEL obywatelom Ukrainy w związku z konfliktem zbrojnym – </a:t>
            </a:r>
            <a:r>
              <a:rPr lang="pl-PL" sz="2400" b="1" dirty="0">
                <a:latin typeface="Century Gothic" panose="020B0502020202020204" pitchFamily="34" charset="0"/>
              </a:rPr>
              <a:t>790,89 zł</a:t>
            </a:r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dochody z tytułu udostępniania danych osobowych – </a:t>
            </a:r>
            <a:r>
              <a:rPr lang="pl-PL" sz="2400" b="1" dirty="0">
                <a:latin typeface="Century Gothic" panose="020B0502020202020204" pitchFamily="34" charset="0"/>
              </a:rPr>
              <a:t>15,50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wybory samorządowe – </a:t>
            </a:r>
            <a:r>
              <a:rPr lang="pl-PL" sz="2400" b="1" dirty="0">
                <a:latin typeface="Century Gothic" panose="020B0502020202020204" pitchFamily="34" charset="0"/>
              </a:rPr>
              <a:t>160 726,16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wybory do Parlamentu Europejskiego – </a:t>
            </a:r>
            <a:r>
              <a:rPr lang="pl-PL" sz="2400" b="1" dirty="0">
                <a:latin typeface="Century Gothic" panose="020B0502020202020204" pitchFamily="34" charset="0"/>
              </a:rPr>
              <a:t>97 760,54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33702D-4877-E67F-69EA-B85AF79A8A65}"/>
              </a:ext>
            </a:extLst>
          </p:cNvPr>
          <p:cNvSpPr/>
          <p:nvPr/>
        </p:nvSpPr>
        <p:spPr>
          <a:xfrm>
            <a:off x="833919" y="0"/>
            <a:ext cx="419846" cy="753432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/>
              <a:t>                                                 wykonanie  budżetu  rok 2024           </a:t>
            </a: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734591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CD45B-0298-3F86-223B-E7F50ACDB989}"/>
              </a:ext>
            </a:extLst>
          </p:cNvPr>
          <p:cNvSpPr txBox="1"/>
          <p:nvPr/>
        </p:nvSpPr>
        <p:spPr>
          <a:xfrm>
            <a:off x="1480009" y="367646"/>
            <a:ext cx="103977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wykonanie WYDATKÓW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1 391 707,63 zł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800" b="1" dirty="0">
                <a:latin typeface="Century Gothic" panose="020B0502020202020204" pitchFamily="34" charset="0"/>
              </a:rPr>
              <a:t>Administracja publiczna </a:t>
            </a:r>
            <a:r>
              <a:rPr lang="pl-PL" sz="2000" dirty="0">
                <a:latin typeface="Century Gothic" panose="020B0502020202020204" pitchFamily="34" charset="0"/>
              </a:rPr>
              <a:t>(rozdział 75023; 75095, 75109; 75113)</a:t>
            </a:r>
          </a:p>
          <a:p>
            <a:endParaRPr lang="pl-PL" sz="2000" b="1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główne wydatki: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wysyłka korespondencji – </a:t>
            </a:r>
            <a:r>
              <a:rPr lang="pl-PL" sz="2400" b="1" dirty="0">
                <a:latin typeface="Century Gothic" panose="020B0502020202020204" pitchFamily="34" charset="0"/>
              </a:rPr>
              <a:t>139 384,52 zł </a:t>
            </a:r>
            <a:r>
              <a:rPr lang="pl-PL" sz="1600" dirty="0">
                <a:latin typeface="Century Gothic" panose="020B0502020202020204" pitchFamily="34" charset="0"/>
              </a:rPr>
              <a:t>(umowa Poczta Polska do 31-12-2025)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składki członkowskie: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Związek Międzygminny Puszcza Zielonka – </a:t>
            </a:r>
            <a:r>
              <a:rPr lang="pl-PL" sz="1600" dirty="0">
                <a:latin typeface="Century Gothic" panose="020B0502020202020204" pitchFamily="34" charset="0"/>
              </a:rPr>
              <a:t>bieżące funkcjonowanie </a:t>
            </a:r>
            <a:r>
              <a:rPr lang="pl-PL" sz="2000" dirty="0">
                <a:latin typeface="Century Gothic" panose="020B0502020202020204" pitchFamily="34" charset="0"/>
              </a:rPr>
              <a:t>– </a:t>
            </a:r>
            <a:r>
              <a:rPr lang="pl-PL" sz="2000" b="1" dirty="0">
                <a:latin typeface="Century Gothic" panose="020B0502020202020204" pitchFamily="34" charset="0"/>
              </a:rPr>
              <a:t>404 060,00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Metropolia Poznań – </a:t>
            </a:r>
            <a:r>
              <a:rPr lang="pl-PL" sz="2000" b="1" dirty="0">
                <a:latin typeface="Century Gothic" panose="020B0502020202020204" pitchFamily="34" charset="0"/>
              </a:rPr>
              <a:t>127 410,00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Stowarzyszenie Lokalna Grupa Działania „Kraina Trzech Rzek” – </a:t>
            </a:r>
            <a:r>
              <a:rPr lang="pl-PL" sz="2000" b="1" dirty="0">
                <a:latin typeface="Century Gothic" panose="020B0502020202020204" pitchFamily="34" charset="0"/>
              </a:rPr>
              <a:t>33 084,00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Wielkopolski Ośrodek Kształcenia i Studiów Samorządowych – </a:t>
            </a:r>
            <a:r>
              <a:rPr lang="pl-PL" sz="2000" b="1" dirty="0">
                <a:latin typeface="Century Gothic" panose="020B0502020202020204" pitchFamily="34" charset="0"/>
              </a:rPr>
              <a:t>15 810,00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Stowarzyszenie Gmin i Powiatów Wielkopolski – </a:t>
            </a:r>
            <a:r>
              <a:rPr lang="pl-PL" sz="2000" b="1" dirty="0">
                <a:latin typeface="Century Gothic" panose="020B0502020202020204" pitchFamily="34" charset="0"/>
              </a:rPr>
              <a:t>4 558,84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Związek Miast Polskich – </a:t>
            </a:r>
            <a:r>
              <a:rPr lang="pl-PL" sz="2000" b="1" dirty="0">
                <a:latin typeface="Century Gothic" panose="020B0502020202020204" pitchFamily="34" charset="0"/>
              </a:rPr>
              <a:t>4 114,39 zł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Stowarzyszenie </a:t>
            </a:r>
            <a:r>
              <a:rPr lang="pl-PL" sz="2000" dirty="0" err="1">
                <a:latin typeface="Century Gothic" panose="020B0502020202020204" pitchFamily="34" charset="0"/>
              </a:rPr>
              <a:t>jst</a:t>
            </a:r>
            <a:r>
              <a:rPr lang="pl-PL" sz="2000" dirty="0">
                <a:latin typeface="Century Gothic" panose="020B0502020202020204" pitchFamily="34" charset="0"/>
              </a:rPr>
              <a:t> „Komunikacja” – </a:t>
            </a:r>
            <a:r>
              <a:rPr lang="pl-PL" sz="2000" b="1" dirty="0">
                <a:latin typeface="Century Gothic" panose="020B0502020202020204" pitchFamily="34" charset="0"/>
              </a:rPr>
              <a:t>1 643,50 zł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kontakty międzygminne – </a:t>
            </a:r>
            <a:r>
              <a:rPr lang="pl-PL" sz="2400" b="1" dirty="0">
                <a:latin typeface="Century Gothic" panose="020B0502020202020204" pitchFamily="34" charset="0"/>
              </a:rPr>
              <a:t>22 803,49 zł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wybory samorządowe – </a:t>
            </a:r>
            <a:r>
              <a:rPr lang="pl-PL" sz="2400" b="1" dirty="0">
                <a:latin typeface="Century Gothic" panose="020B0502020202020204" pitchFamily="34" charset="0"/>
              </a:rPr>
              <a:t>160 726,16 zł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wybory do Parlamentu Europejskiego – </a:t>
            </a:r>
            <a:r>
              <a:rPr lang="pl-PL" sz="2400" b="1" dirty="0">
                <a:latin typeface="Century Gothic" panose="020B0502020202020204" pitchFamily="34" charset="0"/>
              </a:rPr>
              <a:t>97 760,54 zł</a:t>
            </a:r>
            <a:endParaRPr lang="pl-PL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43BDC-0992-4445-6023-F4A5190A630A}"/>
              </a:ext>
            </a:extLst>
          </p:cNvPr>
          <p:cNvSpPr txBox="1"/>
          <p:nvPr/>
        </p:nvSpPr>
        <p:spPr>
          <a:xfrm rot="16200000">
            <a:off x="-745730" y="1769406"/>
            <a:ext cx="35955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D7DAC8-E339-22AB-8AB8-A27CB51C330F}"/>
              </a:ext>
            </a:extLst>
          </p:cNvPr>
          <p:cNvSpPr txBox="1"/>
          <p:nvPr/>
        </p:nvSpPr>
        <p:spPr>
          <a:xfrm>
            <a:off x="1487606" y="971294"/>
            <a:ext cx="101450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entury Gothic" panose="020B0502020202020204" pitchFamily="34" charset="0"/>
              </a:rPr>
              <a:t>Rada Miejska </a:t>
            </a:r>
            <a:r>
              <a:rPr lang="pl-PL" sz="2800" dirty="0">
                <a:latin typeface="Century Gothic" panose="020B0502020202020204" pitchFamily="34" charset="0"/>
              </a:rPr>
              <a:t>(</a:t>
            </a:r>
            <a:r>
              <a:rPr lang="pl-PL" sz="2400" dirty="0">
                <a:latin typeface="Century Gothic" panose="020B0502020202020204" pitchFamily="34" charset="0"/>
              </a:rPr>
              <a:t>rozdział 75022)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+mj-lt"/>
              </a:rPr>
              <a:t>główne wydatki: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</a:rPr>
              <a:t>diety radnych 	– </a:t>
            </a:r>
            <a:r>
              <a:rPr lang="pl-PL" sz="2400" b="1" dirty="0">
                <a:effectLst/>
                <a:latin typeface="+mj-lt"/>
                <a:ea typeface="Calibri" panose="020F0502020204030204" pitchFamily="34" charset="0"/>
              </a:rPr>
              <a:t>353 523,32 </a:t>
            </a:r>
            <a:r>
              <a:rPr lang="pl-PL" sz="2400" b="1" dirty="0">
                <a:latin typeface="+mj-lt"/>
              </a:rPr>
              <a:t>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</a:rPr>
              <a:t>pozostałe 	–   </a:t>
            </a:r>
            <a:r>
              <a:rPr lang="pl-PL" sz="2400" b="1" dirty="0">
                <a:latin typeface="+mj-lt"/>
              </a:rPr>
              <a:t>26 828,87 zł</a:t>
            </a:r>
          </a:p>
          <a:p>
            <a:r>
              <a:rPr lang="pl-PL" sz="2800" dirty="0">
                <a:latin typeface="Century Gothic" panose="020B0502020202020204" pitchFamily="34" charset="0"/>
              </a:rPr>
              <a:t>	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255</Words>
  <Application>Microsoft Office PowerPoint</Application>
  <PresentationFormat>Panoramiczny</PresentationFormat>
  <Paragraphs>42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30</cp:revision>
  <cp:lastPrinted>2025-03-25T09:15:26Z</cp:lastPrinted>
  <dcterms:created xsi:type="dcterms:W3CDTF">2024-10-02T14:00:01Z</dcterms:created>
  <dcterms:modified xsi:type="dcterms:W3CDTF">2025-05-08T08:06:23Z</dcterms:modified>
</cp:coreProperties>
</file>