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86" r:id="rId4"/>
    <p:sldId id="285" r:id="rId5"/>
    <p:sldId id="259" r:id="rId6"/>
    <p:sldId id="282" r:id="rId7"/>
    <p:sldId id="283" r:id="rId8"/>
    <p:sldId id="284" r:id="rId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27962995462616E-2"/>
          <c:y val="5.8367274718300603E-2"/>
          <c:w val="0.39556986476305311"/>
          <c:h val="0.8630903027807598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złotych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DF5-473F-900E-4999D1A570F3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F5-473F-900E-4999D1A570F3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DF5-473F-900E-4999D1A570F3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F5-473F-900E-4999D1A570F3}"/>
              </c:ext>
            </c:extLst>
          </c:dPt>
          <c:dPt>
            <c:idx val="4"/>
            <c:bubble3D val="0"/>
            <c:spPr>
              <a:solidFill>
                <a:srgbClr val="FF5050"/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DF5-473F-900E-4999D1A570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F5-473F-900E-4999D1A570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DF5-473F-900E-4999D1A570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46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F5-473F-900E-4999D1A570F3}"/>
              </c:ext>
            </c:extLst>
          </c:dPt>
          <c:cat>
            <c:strRef>
              <c:f>Arkusz1!$A$2:$A$9</c:f>
              <c:strCache>
                <c:ptCount val="6"/>
                <c:pt idx="0">
                  <c:v>wynagrodzenia - 7 494 471 zł</c:v>
                </c:pt>
                <c:pt idx="1">
                  <c:v>pochodne od wynagrodzeń - 1 676 214 zł</c:v>
                </c:pt>
                <c:pt idx="2">
                  <c:v>umowy zlecenia z osob. fiz. - 65 444 zł</c:v>
                </c:pt>
                <c:pt idx="3">
                  <c:v>świadczenia BHP - 39 500 zł</c:v>
                </c:pt>
                <c:pt idx="4">
                  <c:v>podróże służbowe pracowników - 64 284  zł</c:v>
                </c:pt>
                <c:pt idx="5">
                  <c:v>szkolenia pracowników - 30 105 zł</c:v>
                </c:pt>
              </c:strCache>
            </c:strRef>
          </c:cat>
          <c:val>
            <c:numRef>
              <c:f>Arkusz1!$B$2:$B$9</c:f>
              <c:numCache>
                <c:formatCode>#,##0</c:formatCode>
                <c:ptCount val="8"/>
                <c:pt idx="0">
                  <c:v>7494471</c:v>
                </c:pt>
                <c:pt idx="1">
                  <c:v>1676214</c:v>
                </c:pt>
                <c:pt idx="2">
                  <c:v>65444</c:v>
                </c:pt>
                <c:pt idx="3">
                  <c:v>39500</c:v>
                </c:pt>
                <c:pt idx="4">
                  <c:v>64284</c:v>
                </c:pt>
                <c:pt idx="5">
                  <c:v>30105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F5-473F-900E-4999D1A5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6039">
          <a:noFill/>
        </a:ln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pl-PL"/>
          </a:p>
        </c:txPr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48205424126652763"/>
          <c:y val="0.12232235509215793"/>
          <c:w val="0.493626834077113"/>
          <c:h val="0.70621468926553677"/>
        </c:manualLayout>
      </c:layout>
      <c:overlay val="0"/>
      <c:spPr>
        <a:solidFill>
          <a:schemeClr val="bg1"/>
        </a:solidFill>
        <a:ln w="2469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01277482509779E-2"/>
          <c:y val="0"/>
          <c:w val="0.47618806625425691"/>
          <c:h val="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złotych</c:v>
                </c:pt>
              </c:strCache>
            </c:strRef>
          </c:tx>
          <c:explosion val="18"/>
          <c:dPt>
            <c:idx val="0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742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591-4C12-BAF4-0BC0A0CC6A47}"/>
              </c:ext>
            </c:extLst>
          </c:dPt>
          <c:dPt>
            <c:idx val="1"/>
            <c:bubble3D val="0"/>
            <c:explosion val="0"/>
            <c:spPr>
              <a:solidFill>
                <a:srgbClr val="FF5050"/>
              </a:solidFill>
              <a:ln w="1742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1-4C12-BAF4-0BC0A0CC6A47}"/>
              </c:ext>
            </c:extLst>
          </c:dPt>
          <c:dPt>
            <c:idx val="2"/>
            <c:bubble3D val="0"/>
            <c:explosion val="0"/>
            <c:spPr>
              <a:solidFill>
                <a:srgbClr val="92D050"/>
              </a:solidFill>
              <a:ln w="1742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91-4C12-BAF4-0BC0A0CC6A47}"/>
              </c:ext>
            </c:extLst>
          </c:dPt>
          <c:dPt>
            <c:idx val="3"/>
            <c:bubble3D val="0"/>
            <c:explosion val="0"/>
            <c:spPr>
              <a:solidFill>
                <a:srgbClr val="FFCCCC"/>
              </a:solidFill>
              <a:ln w="17428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1-4C12-BAF4-0BC0A0CC6A47}"/>
              </c:ext>
            </c:extLst>
          </c:dPt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4-E591-4C12-BAF4-0BC0A0CC6A47}"/>
              </c:ext>
            </c:extLst>
          </c:dPt>
          <c:dPt>
            <c:idx val="5"/>
            <c:bubble3D val="0"/>
            <c:explosion val="0"/>
            <c:extLst>
              <c:ext xmlns:c16="http://schemas.microsoft.com/office/drawing/2014/chart" uri="{C3380CC4-5D6E-409C-BE32-E72D297353CC}">
                <c16:uniqueId val="{00000005-E591-4C12-BAF4-0BC0A0CC6A47}"/>
              </c:ext>
            </c:extLst>
          </c:dPt>
          <c:dPt>
            <c:idx val="6"/>
            <c:bubble3D val="0"/>
            <c:explosion val="0"/>
            <c:extLst>
              <c:ext xmlns:c16="http://schemas.microsoft.com/office/drawing/2014/chart" uri="{C3380CC4-5D6E-409C-BE32-E72D297353CC}">
                <c16:uniqueId val="{00000006-E591-4C12-BAF4-0BC0A0CC6A47}"/>
              </c:ext>
            </c:extLst>
          </c:dPt>
          <c:dPt>
            <c:idx val="7"/>
            <c:bubble3D val="0"/>
            <c:explosion val="0"/>
            <c:extLst>
              <c:ext xmlns:c16="http://schemas.microsoft.com/office/drawing/2014/chart" uri="{C3380CC4-5D6E-409C-BE32-E72D297353CC}">
                <c16:uniqueId val="{00000007-E591-4C12-BAF4-0BC0A0CC6A47}"/>
              </c:ext>
            </c:extLst>
          </c:dPt>
          <c:dPt>
            <c:idx val="8"/>
            <c:bubble3D val="0"/>
            <c:explosion val="0"/>
            <c:extLst>
              <c:ext xmlns:c16="http://schemas.microsoft.com/office/drawing/2014/chart" uri="{C3380CC4-5D6E-409C-BE32-E72D297353CC}">
                <c16:uniqueId val="{00000008-E591-4C12-BAF4-0BC0A0CC6A47}"/>
              </c:ext>
            </c:extLst>
          </c:dPt>
          <c:cat>
            <c:strRef>
              <c:f>Arkusz1!$A$2:$A$10</c:f>
              <c:strCache>
                <c:ptCount val="9"/>
                <c:pt idx="0">
                  <c:v>obsługa prawna - 158 670zł</c:v>
                </c:pt>
                <c:pt idx="1">
                  <c:v>obsługa BHP - 8 856  zł</c:v>
                </c:pt>
                <c:pt idx="2">
                  <c:v>obsługa ochrona danych - 22 140 zł</c:v>
                </c:pt>
                <c:pt idx="3">
                  <c:v>obsługa IT - 129 600 zł</c:v>
                </c:pt>
                <c:pt idx="4">
                  <c:v>opłaty - wywóz śmieci - 25 647 zł</c:v>
                </c:pt>
                <c:pt idx="5">
                  <c:v>odbiór ścieków AQUANET - 4 821 zł</c:v>
                </c:pt>
                <c:pt idx="6">
                  <c:v>usługi remontowe, malarskie - 25 343 zł</c:v>
                </c:pt>
                <c:pt idx="7">
                  <c:v>przeglądy i usługi serwisowe - 26 747 zł</c:v>
                </c:pt>
                <c:pt idx="8">
                  <c:v>pozostałe usługi - 35 315 zł</c:v>
                </c:pt>
              </c:strCache>
            </c:strRef>
          </c:cat>
          <c:val>
            <c:numRef>
              <c:f>Arkusz1!$B$2:$B$10</c:f>
              <c:numCache>
                <c:formatCode>"zł"#,##0_);[Red]\("zł"#,##0\)</c:formatCode>
                <c:ptCount val="9"/>
                <c:pt idx="0">
                  <c:v>158670</c:v>
                </c:pt>
                <c:pt idx="1">
                  <c:v>8856</c:v>
                </c:pt>
                <c:pt idx="2">
                  <c:v>22140</c:v>
                </c:pt>
                <c:pt idx="3">
                  <c:v>129600</c:v>
                </c:pt>
                <c:pt idx="4">
                  <c:v>25647</c:v>
                </c:pt>
                <c:pt idx="5">
                  <c:v>4821</c:v>
                </c:pt>
                <c:pt idx="6">
                  <c:v>25343</c:v>
                </c:pt>
                <c:pt idx="7">
                  <c:v>26747</c:v>
                </c:pt>
                <c:pt idx="8">
                  <c:v>35315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91-4C12-BAF4-0BC0A0CC6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3238">
          <a:noFill/>
        </a:ln>
      </c:spPr>
    </c:plotArea>
    <c:legend>
      <c:legendPos val="r"/>
      <c:legendEntry>
        <c:idx val="4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/>
              </a:defRPr>
            </a:pPr>
            <a:endParaRPr lang="pl-PL"/>
          </a:p>
        </c:txPr>
      </c:legendEntry>
      <c:layout>
        <c:manualLayout>
          <c:xMode val="edge"/>
          <c:yMode val="edge"/>
          <c:x val="0.47999997350953322"/>
          <c:y val="1.279661046695451E-2"/>
          <c:w val="0.52"/>
          <c:h val="0.9274004683840749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1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89957501105909E-2"/>
          <c:y val="0"/>
          <c:w val="0.42039372672914244"/>
          <c:h val="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złotych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2355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531-4E9A-98B5-A76AA8778CA2}"/>
              </c:ext>
            </c:extLst>
          </c:dPt>
          <c:dPt>
            <c:idx val="1"/>
            <c:bubble3D val="0"/>
            <c:spPr>
              <a:solidFill>
                <a:srgbClr val="9999FF"/>
              </a:solidFill>
              <a:ln w="2355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31-4E9A-98B5-A76AA8778CA2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ln w="2355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531-4E9A-98B5-A76AA8778CA2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23553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31-4E9A-98B5-A76AA8778C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31-4E9A-98B5-A76AA8778C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531-4E9A-98B5-A76AA8778CA2}"/>
              </c:ext>
            </c:extLst>
          </c:dPt>
          <c:cat>
            <c:strRef>
              <c:f>Arkusz1!$A$2:$A$7</c:f>
              <c:strCache>
                <c:ptCount val="6"/>
                <c:pt idx="0">
                  <c:v>artykuly biurowe, papier i prenumerata - 44 454 zł</c:v>
                </c:pt>
                <c:pt idx="1">
                  <c:v>środ. Czystości  - 25 104 zł</c:v>
                </c:pt>
                <c:pt idx="2">
                  <c:v>artykuly spożywcze i woda - 2 849 zł</c:v>
                </c:pt>
                <c:pt idx="3">
                  <c:v>paliwo do samochodu - 1 515 zł</c:v>
                </c:pt>
                <c:pt idx="4">
                  <c:v>meble biurowe - 13 118 zł</c:v>
                </c:pt>
                <c:pt idx="5">
                  <c:v> art. malarskie, metalowe, oświetleniowe i pozostałe - 26 967  zł</c:v>
                </c:pt>
              </c:strCache>
            </c:strRef>
          </c:cat>
          <c:val>
            <c:numRef>
              <c:f>Arkusz1!$B$2:$B$7</c:f>
              <c:numCache>
                <c:formatCode>"zł"#,##0_);[Red]\("zł"#,##0\)</c:formatCode>
                <c:ptCount val="6"/>
                <c:pt idx="0">
                  <c:v>44454</c:v>
                </c:pt>
                <c:pt idx="1">
                  <c:v>25104</c:v>
                </c:pt>
                <c:pt idx="2">
                  <c:v>2849</c:v>
                </c:pt>
                <c:pt idx="3">
                  <c:v>1515</c:v>
                </c:pt>
                <c:pt idx="4">
                  <c:v>13118</c:v>
                </c:pt>
                <c:pt idx="5">
                  <c:v>26967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31-4E9A-98B5-A76AA877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355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/>
              </a:defRPr>
            </a:pPr>
            <a:endParaRPr lang="pl-PL"/>
          </a:p>
        </c:txPr>
      </c:legendEntry>
      <c:layout>
        <c:manualLayout>
          <c:xMode val="edge"/>
          <c:yMode val="edge"/>
          <c:x val="0.48512820512820515"/>
          <c:y val="5.808080808080808E-2"/>
          <c:w val="0.50769230769230766"/>
          <c:h val="0.8939393939393939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92939531983986E-4"/>
          <c:y val="2.5166103355883013E-2"/>
          <c:w val="0.4213129393308595"/>
          <c:h val="0.9035354005890178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złotych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2311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185-450F-85CC-ABC57CEB3D41}"/>
              </c:ext>
            </c:extLst>
          </c:dPt>
          <c:dPt>
            <c:idx val="1"/>
            <c:bubble3D val="0"/>
            <c:spPr>
              <a:solidFill>
                <a:srgbClr val="9999FF"/>
              </a:solidFill>
              <a:ln w="2311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85-450F-85CC-ABC57CEB3D41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  <a:ln w="2311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185-450F-85CC-ABC57CEB3D41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2311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85-450F-85CC-ABC57CEB3D41}"/>
              </c:ext>
            </c:extLst>
          </c:dPt>
          <c:dPt>
            <c:idx val="4"/>
            <c:bubble3D val="0"/>
            <c:spPr>
              <a:solidFill>
                <a:srgbClr val="FF5050"/>
              </a:solidFill>
              <a:ln w="23117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185-450F-85CC-ABC57CEB3D4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185-450F-85CC-ABC57CEB3D4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185-450F-85CC-ABC57CEB3D4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185-450F-85CC-ABC57CEB3D41}"/>
              </c:ext>
            </c:extLst>
          </c:dPt>
          <c:cat>
            <c:strRef>
              <c:f>Arkusz1!$A$2:$A$9</c:f>
              <c:strCache>
                <c:ptCount val="6"/>
                <c:pt idx="0">
                  <c:v>usługi IT 182 386 zł</c:v>
                </c:pt>
                <c:pt idx="1">
                  <c:v>usługi telekomunikacyjne 35 235 zł </c:v>
                </c:pt>
                <c:pt idx="2">
                  <c:v>obsługa sesji Rady 21 855 zł </c:v>
                </c:pt>
                <c:pt idx="3">
                  <c:v>zakup materiałów i wyposażenia 125 450 zł</c:v>
                </c:pt>
                <c:pt idx="4">
                  <c:v>naprawa sprzęt komputerowego 5 910 zł </c:v>
                </c:pt>
                <c:pt idx="5">
                  <c:v>opłaty z tutułu usług telkomunikacyjnych dla mieszkańców 9 949 zł</c:v>
                </c:pt>
              </c:strCache>
            </c:strRef>
          </c:cat>
          <c:val>
            <c:numRef>
              <c:f>Arkusz1!$B$2:$B$9</c:f>
              <c:numCache>
                <c:formatCode>"zł"#,##0_);[Red]\("zł"#,##0\)</c:formatCode>
                <c:ptCount val="8"/>
                <c:pt idx="0">
                  <c:v>182385</c:v>
                </c:pt>
                <c:pt idx="1">
                  <c:v>35235</c:v>
                </c:pt>
                <c:pt idx="2">
                  <c:v>21855</c:v>
                </c:pt>
                <c:pt idx="3">
                  <c:v>125450.24000000001</c:v>
                </c:pt>
                <c:pt idx="4">
                  <c:v>5910</c:v>
                </c:pt>
                <c:pt idx="5">
                  <c:v>9949.4699999999993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85-450F-85CC-ABC57CEB3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47545770859102382"/>
          <c:y val="3.0302921681564569E-2"/>
          <c:w val="0.50944841664906826"/>
          <c:h val="0.96969707831843543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1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8456375838918"/>
          <c:y val="8.1355932203389866E-2"/>
          <c:w val="0.84731543624161165"/>
          <c:h val="0.5762711864406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Arkusz1!$D$3</c:f>
              <c:strCache>
                <c:ptCount val="1"/>
                <c:pt idx="0">
                  <c:v>złotych</c:v>
                </c:pt>
              </c:strCache>
            </c:strRef>
          </c:tx>
          <c:spPr>
            <a:solidFill>
              <a:srgbClr val="FF7C80"/>
            </a:solidFill>
            <a:ln w="13488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4C-4960-8B84-C73FD04F073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34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04C-4960-8B84-C73FD04F0737}"/>
              </c:ext>
            </c:extLst>
          </c:dPt>
          <c:cat>
            <c:strRef>
              <c:f>Arkusz1!$C$4:$C$5</c:f>
              <c:strCache>
                <c:ptCount val="2"/>
                <c:pt idx="0">
                  <c:v>ubezpieczenie majątku gminy - 126 672 zł</c:v>
                </c:pt>
                <c:pt idx="1">
                  <c:v>zakup energii - 90 314 zł</c:v>
                </c:pt>
              </c:strCache>
            </c:strRef>
          </c:cat>
          <c:val>
            <c:numRef>
              <c:f>Arkusz1!$D$4:$D$5</c:f>
              <c:numCache>
                <c:formatCode>#,##0</c:formatCode>
                <c:ptCount val="2"/>
                <c:pt idx="0" formatCode="#\ ##0_ ;\-#\ ##0\ ">
                  <c:v>126672</c:v>
                </c:pt>
                <c:pt idx="1">
                  <c:v>126489.55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4C-4960-8B84-C73FD04F0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70709359"/>
        <c:axId val="1"/>
      </c:barChart>
      <c:catAx>
        <c:axId val="1870709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72">
            <a:solidFill>
              <a:schemeClr val="bg2">
                <a:lumMod val="60000"/>
                <a:lumOff val="4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\ ##0_ ;\-#\ ##0\ " sourceLinked="1"/>
        <c:majorTickMark val="out"/>
        <c:minorTickMark val="none"/>
        <c:tickLblPos val="nextTo"/>
        <c:spPr>
          <a:ln w="33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870709359"/>
        <c:crosses val="autoZero"/>
        <c:crossBetween val="between"/>
      </c:valAx>
      <c:spPr>
        <a:noFill/>
        <a:ln w="25941">
          <a:noFill/>
        </a:ln>
      </c:spPr>
    </c:plotArea>
    <c:plotVisOnly val="1"/>
    <c:dispBlanksAs val="gap"/>
    <c:showDLblsOverMax val="0"/>
  </c:chart>
  <c:spPr>
    <a:solidFill>
      <a:schemeClr val="bg1"/>
    </a:solidFill>
    <a:ln w="3372">
      <a:solidFill>
        <a:srgbClr val="000000"/>
      </a:solidFill>
      <a:prstDash val="solid"/>
    </a:ln>
  </c:spPr>
  <c:txPr>
    <a:bodyPr/>
    <a:lstStyle/>
    <a:p>
      <a:pPr>
        <a:defRPr sz="1139" b="1" i="0" u="none" strike="noStrike" baseline="0">
          <a:solidFill>
            <a:schemeClr val="tx1"/>
          </a:solidFill>
          <a:latin typeface="+mn-lt"/>
          <a:ea typeface="Verdana" panose="020B0604030504040204" pitchFamily="34" charset="0"/>
          <a:cs typeface="Arial CE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2879E-2322-4C87-92E9-5CD341307FFD}" type="datetimeFigureOut">
              <a:rPr lang="pl-PL" smtClean="0"/>
              <a:t>12.05.2025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03F96-EA44-4690-A2AC-2F2A5F32CC0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40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3F96-EA44-4690-A2AC-2F2A5F32CC0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847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417CA-09D4-F931-B110-D6AE2002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7F3EA1B-5916-0B2C-D837-1C2FD3774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A6DE2E8-DB86-B45F-AA64-714DC08CC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EC825B-A67E-E6A7-0718-FD533ACD1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3F96-EA44-4690-A2AC-2F2A5F32CC0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273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A6022-0D40-C957-0176-ECD47CC4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ECD94A9-45AE-791A-BDA5-44A2841F1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D2AF51-7F17-ED93-1508-15D18B652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8FFBB7-5488-6DA7-56C0-8D9AB1383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3F96-EA44-4690-A2AC-2F2A5F32CC0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23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829AE-AF93-2E30-32F6-5A7702D5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F201BC9-AAD9-1B86-E50B-0D27FF685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50EFF32-6BC5-F4A9-141A-9CEA3C2D9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E5291B-A0DF-0075-0307-E33BA6906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3F96-EA44-4690-A2AC-2F2A5F32CC0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81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606588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Organizacyjny</a:t>
            </a:r>
          </a:p>
          <a:p>
            <a:pPr algn="ctr"/>
            <a:endParaRPr lang="pl-PL" sz="2400" b="1" dirty="0">
              <a:latin typeface="Century Gothic" panose="020B0502020202020204" pitchFamily="34" charset="0"/>
            </a:endParaRPr>
          </a:p>
          <a:p>
            <a:pPr algn="ctr"/>
            <a:endParaRPr lang="pl-PL" sz="24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859809" y="5435832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 Karolina Nadolska 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00871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za rok 2024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B588C3-89A8-E24E-9C36-D597F5DF1017}"/>
              </a:ext>
            </a:extLst>
          </p:cNvPr>
          <p:cNvSpPr txBox="1"/>
          <p:nvPr/>
        </p:nvSpPr>
        <p:spPr>
          <a:xfrm>
            <a:off x="1497391" y="1735074"/>
            <a:ext cx="9197218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83000"/>
              </a:lnSpc>
            </a:pPr>
            <a:endParaRPr lang="pl-PL" altLang="pl-PL" b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3000"/>
              </a:lnSpc>
            </a:pPr>
            <a: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DOCHODY –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248</a:t>
            </a:r>
            <a: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768 zł</a:t>
            </a:r>
          </a:p>
          <a:p>
            <a:pPr algn="l" eaLnBrk="1" hangingPunct="1">
              <a:lnSpc>
                <a:spcPct val="83000"/>
              </a:lnSpc>
            </a:pPr>
            <a:endParaRPr lang="pl-PL" altLang="pl-PL" sz="24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3000"/>
              </a:lnSpc>
              <a:buFont typeface="Wingdings" panose="05000000000000000000" pitchFamily="2" charset="2"/>
              <a:buChar char="ü"/>
            </a:pPr>
            <a:r>
              <a:rPr lang="pl-PL" altLang="pl-PL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dotacje celowe na realizację zadań z  zakresu administracji rządowej oraz prowadzenie i aktualizację stałego rejestru wyborców</a:t>
            </a:r>
          </a:p>
          <a:p>
            <a:pPr algn="l" eaLnBrk="1" hangingPunct="1">
              <a:lnSpc>
                <a:spcPct val="83000"/>
              </a:lnSpc>
            </a:pPr>
            <a:endParaRPr lang="pl-PL" altLang="pl-PL" sz="24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3000"/>
              </a:lnSpc>
              <a:buFont typeface="Wingdings" panose="05000000000000000000" pitchFamily="2" charset="2"/>
              <a:buChar char="ü"/>
            </a:pPr>
            <a:r>
              <a:rPr lang="pl-PL" altLang="pl-PL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pozostałe dochody </a:t>
            </a:r>
          </a:p>
          <a:p>
            <a:pPr algn="l" eaLnBrk="1" hangingPunct="1">
              <a:lnSpc>
                <a:spcPct val="83000"/>
              </a:lnSpc>
              <a:buFont typeface="Wingdings" panose="05000000000000000000" pitchFamily="2" charset="2"/>
              <a:buChar char="ü"/>
            </a:pPr>
            <a:endParaRPr lang="pl-PL" altLang="pl-PL" sz="24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3000"/>
              </a:lnSpc>
            </a:pPr>
            <a:endParaRPr lang="pl-PL" altLang="pl-PL" sz="24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3000"/>
              </a:lnSpc>
            </a:pPr>
            <a:endParaRPr lang="pl-PL" altLang="pl-PL" sz="24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83000"/>
              </a:lnSpc>
            </a:pPr>
            <a: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WYDATKI –  10 </a:t>
            </a: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585 190</a:t>
            </a:r>
            <a:r>
              <a:rPr lang="pl-PL" altLang="pl-PL" sz="2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zł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EECC3F-74F6-54BB-A3B2-35B8992A7CF3}"/>
              </a:ext>
            </a:extLst>
          </p:cNvPr>
          <p:cNvSpPr txBox="1"/>
          <p:nvPr/>
        </p:nvSpPr>
        <p:spPr>
          <a:xfrm>
            <a:off x="2438277" y="544444"/>
            <a:ext cx="7484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7030A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ADMINISTRACJA PUBLICZNA </a:t>
            </a:r>
            <a:endParaRPr lang="pl-PL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166FE-89E9-11D8-5FD0-17F572BCD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38C66BA-F3FD-3AA8-3B08-02AD61CE5BDC}"/>
              </a:ext>
            </a:extLst>
          </p:cNvPr>
          <p:cNvSpPr/>
          <p:nvPr/>
        </p:nvSpPr>
        <p:spPr>
          <a:xfrm>
            <a:off x="800871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za rok 2024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2CF61A9-44EF-0BA2-7DB8-0D6E4E518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3723"/>
              </p:ext>
            </p:extLst>
          </p:nvPr>
        </p:nvGraphicFramePr>
        <p:xfrm>
          <a:off x="1907741" y="1851567"/>
          <a:ext cx="8722981" cy="3045555"/>
        </p:xfrm>
        <a:graphic>
          <a:graphicData uri="http://schemas.openxmlformats.org/drawingml/2006/table">
            <a:tbl>
              <a:tblPr/>
              <a:tblGrid>
                <a:gridCol w="6951650">
                  <a:extLst>
                    <a:ext uri="{9D8B030D-6E8A-4147-A177-3AD203B41FA5}">
                      <a16:colId xmlns:a16="http://schemas.microsoft.com/office/drawing/2014/main" val="2834990531"/>
                    </a:ext>
                  </a:extLst>
                </a:gridCol>
                <a:gridCol w="1771331">
                  <a:extLst>
                    <a:ext uri="{9D8B030D-6E8A-4147-A177-3AD203B41FA5}">
                      <a16:colId xmlns:a16="http://schemas.microsoft.com/office/drawing/2014/main" val="4025492223"/>
                    </a:ext>
                  </a:extLst>
                </a:gridCol>
              </a:tblGrid>
              <a:tr h="61301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WYNAGRODZENIA I ŚWIADCZENIA PRACOWNICZE  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9 370 018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22226"/>
                  </a:ext>
                </a:extLst>
              </a:tr>
              <a:tr h="35799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 USŁUG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437 139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33015"/>
                  </a:ext>
                </a:extLst>
              </a:tr>
              <a:tr h="37858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 MATERIAŁÓW I WYPOSAŻENIA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114 007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347379"/>
                  </a:ext>
                </a:extLst>
              </a:tr>
              <a:tr h="37858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 USŁUG, MATERIAŁÓW ORAZ WYPOSAŻENIA IT 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380 785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22942"/>
                  </a:ext>
                </a:extLst>
              </a:tr>
              <a:tr h="44511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 ENERGII ELEKTRYCZNEJ, GAZ, WODA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156 569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364202"/>
                  </a:ext>
                </a:extLst>
              </a:tr>
              <a:tr h="4213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UBEZPIECZENIE MAJĄTKU GMINY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126 672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694168"/>
                  </a:ext>
                </a:extLst>
              </a:tr>
              <a:tr h="43402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RAZEM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3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10 585 190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5165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4FCC107-C865-9A52-2516-FDBB03EBFB8A}"/>
              </a:ext>
            </a:extLst>
          </p:cNvPr>
          <p:cNvSpPr txBox="1"/>
          <p:nvPr/>
        </p:nvSpPr>
        <p:spPr>
          <a:xfrm>
            <a:off x="-175199" y="326281"/>
            <a:ext cx="6094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7030A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WYDATKI</a:t>
            </a:r>
            <a:endParaRPr lang="pl-PL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3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39668-E52D-E59A-C296-5A28B853E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12F10CB-41CA-D21E-7A15-174668DCF4BE}"/>
              </a:ext>
            </a:extLst>
          </p:cNvPr>
          <p:cNvSpPr/>
          <p:nvPr/>
        </p:nvSpPr>
        <p:spPr>
          <a:xfrm>
            <a:off x="800871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za rok 2024</a:t>
            </a:r>
          </a:p>
        </p:txBody>
      </p:sp>
      <p:graphicFrame>
        <p:nvGraphicFramePr>
          <p:cNvPr id="3" name="Symbol zastępczy zawartości 26">
            <a:extLst>
              <a:ext uri="{FF2B5EF4-FFF2-40B4-BE49-F238E27FC236}">
                <a16:creationId xmlns:a16="http://schemas.microsoft.com/office/drawing/2014/main" id="{0F75BE34-4BC7-C204-479F-AB53FD3D3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296118"/>
              </p:ext>
            </p:extLst>
          </p:nvPr>
        </p:nvGraphicFramePr>
        <p:xfrm>
          <a:off x="1637195" y="1691692"/>
          <a:ext cx="10444557" cy="478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275C097-720F-CAC0-414D-503AB0C3D08A}"/>
              </a:ext>
            </a:extLst>
          </p:cNvPr>
          <p:cNvSpPr txBox="1"/>
          <p:nvPr/>
        </p:nvSpPr>
        <p:spPr>
          <a:xfrm>
            <a:off x="7840658" y="1230027"/>
            <a:ext cx="3637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9 370 018</a:t>
            </a:r>
            <a:r>
              <a:rPr lang="pl-PL" altLang="pl-PL" sz="2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zł</a:t>
            </a:r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8B457F5-BE1B-A3B4-509C-0BE131B9C3C2}"/>
              </a:ext>
            </a:extLst>
          </p:cNvPr>
          <p:cNvSpPr txBox="1"/>
          <p:nvPr/>
        </p:nvSpPr>
        <p:spPr>
          <a:xfrm>
            <a:off x="1737360" y="162796"/>
            <a:ext cx="9841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7030A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WYNAGRODZENIA </a:t>
            </a:r>
            <a:br>
              <a:rPr lang="pl-PL" altLang="pl-PL" sz="2800" b="1" dirty="0">
                <a:solidFill>
                  <a:srgbClr val="7030A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 b="1" dirty="0">
                <a:solidFill>
                  <a:srgbClr val="7030A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ŚWIADCZENIA PRACOWNICZE</a:t>
            </a:r>
            <a:endParaRPr lang="pl-PL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5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za rok 2024</a:t>
            </a:r>
          </a:p>
        </p:txBody>
      </p:sp>
      <p:graphicFrame>
        <p:nvGraphicFramePr>
          <p:cNvPr id="4" name="Symbol zastępczy zawartości 7">
            <a:extLst>
              <a:ext uri="{FF2B5EF4-FFF2-40B4-BE49-F238E27FC236}">
                <a16:creationId xmlns:a16="http://schemas.microsoft.com/office/drawing/2014/main" id="{B9D14D8B-61C7-B4D2-32C4-74437F0B0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61763"/>
              </p:ext>
            </p:extLst>
          </p:nvPr>
        </p:nvGraphicFramePr>
        <p:xfrm>
          <a:off x="1672083" y="1755648"/>
          <a:ext cx="10309385" cy="492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71F7367-AB22-6CA9-0A9D-7A268F181FB4}"/>
              </a:ext>
            </a:extLst>
          </p:cNvPr>
          <p:cNvSpPr txBox="1"/>
          <p:nvPr/>
        </p:nvSpPr>
        <p:spPr>
          <a:xfrm>
            <a:off x="3303311" y="369170"/>
            <a:ext cx="6094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ZAKUP USŁUG</a:t>
            </a:r>
            <a:endParaRPr lang="pl-PL" sz="2800" dirty="0">
              <a:solidFill>
                <a:srgbClr val="7030A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7AC6F1-0874-049C-64C0-F15C81CE9D63}"/>
              </a:ext>
            </a:extLst>
          </p:cNvPr>
          <p:cNvSpPr txBox="1"/>
          <p:nvPr/>
        </p:nvSpPr>
        <p:spPr>
          <a:xfrm>
            <a:off x="8738116" y="822959"/>
            <a:ext cx="2100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437 139 zł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7579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1321-DB60-5B17-ADB5-BA43F2F8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695A241-2C0B-ADC6-95A2-431B778A1FD9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za rok 2024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80576B-75EC-FF3E-7108-E5B5F6404C51}"/>
              </a:ext>
            </a:extLst>
          </p:cNvPr>
          <p:cNvSpPr txBox="1"/>
          <p:nvPr/>
        </p:nvSpPr>
        <p:spPr>
          <a:xfrm>
            <a:off x="1935804" y="371812"/>
            <a:ext cx="96012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ZAKUP </a:t>
            </a:r>
            <a:br>
              <a:rPr lang="pl-PL" altLang="pl-PL" sz="2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MATERIAŁÓW I WYPOSAŻENIA</a:t>
            </a:r>
            <a:endParaRPr lang="pl-PL" sz="28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Symbol zastępczy zawartości 26">
            <a:extLst>
              <a:ext uri="{FF2B5EF4-FFF2-40B4-BE49-F238E27FC236}">
                <a16:creationId xmlns:a16="http://schemas.microsoft.com/office/drawing/2014/main" id="{8EA6C068-99CA-E321-23ED-FF7CD96F8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608369"/>
              </p:ext>
            </p:extLst>
          </p:nvPr>
        </p:nvGraphicFramePr>
        <p:xfrm>
          <a:off x="1350168" y="2094522"/>
          <a:ext cx="10274385" cy="424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EB79622-49AD-8B53-FBC6-5A54B45A160C}"/>
              </a:ext>
            </a:extLst>
          </p:cNvPr>
          <p:cNvSpPr txBox="1"/>
          <p:nvPr/>
        </p:nvSpPr>
        <p:spPr>
          <a:xfrm>
            <a:off x="9435830" y="1325919"/>
            <a:ext cx="2101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114 007 zł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8123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372C-346D-26F6-9CA2-C81BDA63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96D195A-2FCC-A99E-807E-A07869ACEC70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za rok 2024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4B3C8BD-4D8E-7070-2497-0A45A07E72C8}"/>
              </a:ext>
            </a:extLst>
          </p:cNvPr>
          <p:cNvSpPr txBox="1"/>
          <p:nvPr/>
        </p:nvSpPr>
        <p:spPr>
          <a:xfrm>
            <a:off x="1535135" y="343880"/>
            <a:ext cx="9810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ZAKUP USŁUG,</a:t>
            </a:r>
            <a:br>
              <a:rPr lang="pl-PL" altLang="pl-PL" sz="2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MATERIAŁÓW ORAZ WYPOSAŻENIA I</a:t>
            </a:r>
            <a:r>
              <a:rPr lang="pl-PL" altLang="pl-PL" sz="28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endParaRPr lang="pl-PL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Symbol zastępczy zawartości 26">
            <a:extLst>
              <a:ext uri="{FF2B5EF4-FFF2-40B4-BE49-F238E27FC236}">
                <a16:creationId xmlns:a16="http://schemas.microsoft.com/office/drawing/2014/main" id="{9CB0E2AB-934F-8807-EADB-CB53E1E2F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28216"/>
              </p:ext>
            </p:extLst>
          </p:nvPr>
        </p:nvGraphicFramePr>
        <p:xfrm>
          <a:off x="2014123" y="1877248"/>
          <a:ext cx="9944100" cy="463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6B180883-385E-AD4F-147E-F8F8E2E07D9A}"/>
              </a:ext>
            </a:extLst>
          </p:cNvPr>
          <p:cNvSpPr txBox="1"/>
          <p:nvPr/>
        </p:nvSpPr>
        <p:spPr>
          <a:xfrm>
            <a:off x="9390949" y="1435207"/>
            <a:ext cx="2118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380 785</a:t>
            </a:r>
            <a:r>
              <a:rPr lang="pl-PL" altLang="pl-PL" sz="2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zł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6261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8281-D954-82D2-EEFA-5A6CF28B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2591347-97AF-B854-4CFC-937DE257477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wykonanie budżetu na rok 2024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1C34C017-0A02-7D58-3BD8-A9E488ED7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77362"/>
              </p:ext>
            </p:extLst>
          </p:nvPr>
        </p:nvGraphicFramePr>
        <p:xfrm>
          <a:off x="2841547" y="1866507"/>
          <a:ext cx="7405390" cy="468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9035FB4-B198-A5CF-5BE1-22A250878E08}"/>
              </a:ext>
            </a:extLst>
          </p:cNvPr>
          <p:cNvSpPr txBox="1"/>
          <p:nvPr/>
        </p:nvSpPr>
        <p:spPr>
          <a:xfrm>
            <a:off x="3311196" y="585885"/>
            <a:ext cx="60949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POZOSTAŁE WYDATKI</a:t>
            </a:r>
            <a:br>
              <a:rPr lang="pl-PL" altLang="pl-PL" sz="2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216 986</a:t>
            </a:r>
            <a:r>
              <a:rPr lang="pl-PL" altLang="pl-PL" sz="2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zł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51505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164</Words>
  <Application>Microsoft Office PowerPoint</Application>
  <PresentationFormat>Panoramiczny</PresentationFormat>
  <Paragraphs>51</Paragraphs>
  <Slides>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Sekretarz Miasta i Gminy Murowana Goślina</cp:lastModifiedBy>
  <cp:revision>46</cp:revision>
  <cp:lastPrinted>2025-04-30T15:33:04Z</cp:lastPrinted>
  <dcterms:created xsi:type="dcterms:W3CDTF">2024-10-02T14:00:01Z</dcterms:created>
  <dcterms:modified xsi:type="dcterms:W3CDTF">2025-05-12T07:48:21Z</dcterms:modified>
</cp:coreProperties>
</file>